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260" r:id="rId4"/>
    <p:sldId id="264" r:id="rId5"/>
    <p:sldId id="322" r:id="rId6"/>
    <p:sldId id="319" r:id="rId7"/>
    <p:sldId id="317" r:id="rId8"/>
    <p:sldId id="318" r:id="rId9"/>
    <p:sldId id="266" r:id="rId10"/>
    <p:sldId id="267" r:id="rId11"/>
    <p:sldId id="272" r:id="rId12"/>
    <p:sldId id="321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269" r:id="rId22"/>
    <p:sldId id="274" r:id="rId23"/>
    <p:sldId id="273" r:id="rId24"/>
    <p:sldId id="331" r:id="rId25"/>
    <p:sldId id="303" r:id="rId26"/>
    <p:sldId id="304" r:id="rId27"/>
    <p:sldId id="332" r:id="rId28"/>
    <p:sldId id="333" r:id="rId29"/>
    <p:sldId id="287" r:id="rId30"/>
    <p:sldId id="334" r:id="rId31"/>
    <p:sldId id="335" r:id="rId32"/>
    <p:sldId id="270" r:id="rId33"/>
    <p:sldId id="271" r:id="rId34"/>
    <p:sldId id="336" r:id="rId35"/>
    <p:sldId id="337" r:id="rId36"/>
    <p:sldId id="338" r:id="rId37"/>
    <p:sldId id="275" r:id="rId38"/>
    <p:sldId id="276" r:id="rId39"/>
    <p:sldId id="268" r:id="rId40"/>
    <p:sldId id="259" r:id="rId41"/>
    <p:sldId id="262" r:id="rId42"/>
    <p:sldId id="261" r:id="rId43"/>
    <p:sldId id="344" r:id="rId44"/>
    <p:sldId id="342" r:id="rId45"/>
    <p:sldId id="343" r:id="rId46"/>
    <p:sldId id="339" r:id="rId47"/>
    <p:sldId id="277" r:id="rId48"/>
    <p:sldId id="278" r:id="rId49"/>
    <p:sldId id="265" r:id="rId50"/>
    <p:sldId id="340" r:id="rId51"/>
    <p:sldId id="345" r:id="rId52"/>
    <p:sldId id="346" r:id="rId53"/>
    <p:sldId id="283" r:id="rId54"/>
    <p:sldId id="279" r:id="rId55"/>
    <p:sldId id="280" r:id="rId56"/>
    <p:sldId id="281" r:id="rId57"/>
    <p:sldId id="282" r:id="rId58"/>
    <p:sldId id="341" r:id="rId59"/>
    <p:sldId id="285" r:id="rId60"/>
  </p:sldIdLst>
  <p:sldSz cx="9144000" cy="5143500" type="screen16x9"/>
  <p:notesSz cx="9144000" cy="5143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5833" autoAdjust="0"/>
  </p:normalViewPr>
  <p:slideViewPr>
    <p:cSldViewPr>
      <p:cViewPr varScale="1">
        <p:scale>
          <a:sx n="112" d="100"/>
          <a:sy n="112" d="100"/>
        </p:scale>
        <p:origin x="200" y="6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F6CF8-6329-41F2-A255-2D74C1ACB67A}" type="datetimeFigureOut">
              <a:rPr lang="es-ES" smtClean="0"/>
              <a:t>21/9/21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DB719-D6A2-4AB1-A3E7-C3F8A8FD162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0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0643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7389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145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219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031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627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4711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931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98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350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74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217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509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574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57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5494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159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483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27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53" y="0"/>
            <a:ext cx="9141277" cy="4108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4175991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193008" y="4326066"/>
            <a:ext cx="722373" cy="604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9373" y="1338908"/>
            <a:ext cx="7545253" cy="140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24425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53" y="0"/>
            <a:ext cx="9141277" cy="4108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4175991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193008" y="4326066"/>
            <a:ext cx="722373" cy="604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082360" y="4804831"/>
            <a:ext cx="791870" cy="192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6222" y="1187791"/>
            <a:ext cx="8180705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24425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88924" y="4823492"/>
            <a:ext cx="192404" cy="167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1AAAF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install/ubuntu/" TargetMode="External"/><Relationship Id="rId2" Type="http://schemas.openxmlformats.org/officeDocument/2006/relationships/hyperlink" Target="https://docs.docker.com/desktop/mac/install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overview/component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cheatsheet/" TargetMode="External"/><Relationship Id="rId2" Type="http://schemas.openxmlformats.org/officeDocument/2006/relationships/hyperlink" Target="https://yaml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hyperlink" Target="https://kubernetes.io/docs/concepts/overview/working-with-objects/kubernetes-object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kubernetes-engine/docs/how-to/exposing-apps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https://helm.sh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3" y="0"/>
            <a:ext cx="9141277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2625" y="11"/>
            <a:ext cx="4175991" cy="5143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40659" y="3860717"/>
            <a:ext cx="1274722" cy="1069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840054"/>
            <a:ext cx="5029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4000" spc="-5" dirty="0" err="1">
                <a:solidFill>
                  <a:srgbClr val="FFFFFF"/>
                </a:solidFill>
              </a:rPr>
              <a:t>Introduction</a:t>
            </a:r>
            <a:r>
              <a:rPr lang="es-ES" sz="4000" spc="-5" dirty="0">
                <a:solidFill>
                  <a:srgbClr val="FFFFFF"/>
                </a:solidFill>
              </a:rPr>
              <a:t> to </a:t>
            </a:r>
            <a:r>
              <a:rPr sz="4000" spc="-5" dirty="0">
                <a:solidFill>
                  <a:srgbClr val="FFFFFF"/>
                </a:solidFill>
              </a:rPr>
              <a:t>Docker</a:t>
            </a:r>
            <a:endParaRPr sz="4000" dirty="0"/>
          </a:p>
        </p:txBody>
      </p:sp>
      <p:pic>
        <p:nvPicPr>
          <p:cNvPr id="1030" name="Picture 6" descr="https://azure.microsoft.com/svghandler/container-registry/?width=600&amp;height=315">
            <a:extLst>
              <a:ext uri="{FF2B5EF4-FFF2-40B4-BE49-F238E27FC236}">
                <a16:creationId xmlns:a16="http://schemas.microsoft.com/office/drawing/2014/main" id="{A46499B1-048B-4063-AAB9-404DE345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599" y="665594"/>
            <a:ext cx="4559422" cy="239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24" y="236487"/>
            <a:ext cx="7013576" cy="4552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GB" sz="2850" spc="5" dirty="0"/>
              <a:t>Common</a:t>
            </a:r>
            <a:r>
              <a:rPr sz="2850" spc="5" dirty="0"/>
              <a:t> Docker</a:t>
            </a:r>
            <a:r>
              <a:rPr sz="2850" spc="-45" dirty="0"/>
              <a:t> </a:t>
            </a:r>
            <a:r>
              <a:rPr sz="2850" spc="5" dirty="0"/>
              <a:t>vocabulary</a:t>
            </a:r>
            <a:r>
              <a:rPr lang="en-GB" sz="2850" spc="5"/>
              <a:t>s</a:t>
            </a:r>
            <a:endParaRPr sz="2850" dirty="0"/>
          </a:p>
        </p:txBody>
      </p:sp>
      <p:sp>
        <p:nvSpPr>
          <p:cNvPr id="3" name="object 3"/>
          <p:cNvSpPr txBox="1"/>
          <p:nvPr/>
        </p:nvSpPr>
        <p:spPr>
          <a:xfrm>
            <a:off x="1266552" y="748839"/>
            <a:ext cx="7237095" cy="4290918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b="1" spc="-5" dirty="0">
                <a:latin typeface="Arial"/>
                <a:cs typeface="Arial"/>
              </a:rPr>
              <a:t>Docker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latin typeface="Arial"/>
                <a:cs typeface="Arial"/>
              </a:rPr>
              <a:t>The basis 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Docker </a:t>
            </a:r>
            <a:r>
              <a:rPr sz="1800" dirty="0">
                <a:latin typeface="Arial"/>
                <a:cs typeface="Arial"/>
              </a:rPr>
              <a:t>container. </a:t>
            </a:r>
            <a:r>
              <a:rPr sz="1800" spc="-5" dirty="0">
                <a:latin typeface="Arial"/>
                <a:cs typeface="Arial"/>
              </a:rPr>
              <a:t>Represents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full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application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Docker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Container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standard </a:t>
            </a:r>
            <a:r>
              <a:rPr sz="1800" spc="-5" dirty="0">
                <a:latin typeface="Arial"/>
                <a:cs typeface="Arial"/>
              </a:rPr>
              <a:t>unit in which the application </a:t>
            </a:r>
            <a:r>
              <a:rPr sz="1800" dirty="0">
                <a:latin typeface="Arial"/>
                <a:cs typeface="Arial"/>
              </a:rPr>
              <a:t>service </a:t>
            </a:r>
            <a:r>
              <a:rPr sz="1800" spc="-5" dirty="0">
                <a:latin typeface="Arial"/>
                <a:cs typeface="Arial"/>
              </a:rPr>
              <a:t>resides and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executes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Docker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Engine</a:t>
            </a:r>
            <a:endParaRPr sz="1800" dirty="0">
              <a:latin typeface="Arial"/>
              <a:cs typeface="Arial"/>
            </a:endParaRPr>
          </a:p>
          <a:p>
            <a:pPr marL="12700" marR="67310">
              <a:lnSpc>
                <a:spcPts val="1950"/>
              </a:lnSpc>
              <a:spcBef>
                <a:spcPts val="780"/>
              </a:spcBef>
            </a:pPr>
            <a:r>
              <a:rPr sz="1800" spc="-5" dirty="0">
                <a:latin typeface="Arial"/>
                <a:cs typeface="Arial"/>
              </a:rPr>
              <a:t>Creates, </a:t>
            </a:r>
            <a:r>
              <a:rPr sz="1800" dirty="0">
                <a:latin typeface="Arial"/>
                <a:cs typeface="Arial"/>
              </a:rPr>
              <a:t>ships </a:t>
            </a:r>
            <a:r>
              <a:rPr sz="1800" spc="-5" dirty="0">
                <a:latin typeface="Arial"/>
                <a:cs typeface="Arial"/>
              </a:rPr>
              <a:t>and runs Docker </a:t>
            </a:r>
            <a:r>
              <a:rPr sz="1800" dirty="0">
                <a:latin typeface="Arial"/>
                <a:cs typeface="Arial"/>
              </a:rPr>
              <a:t>containers </a:t>
            </a:r>
            <a:r>
              <a:rPr sz="1800" spc="-5" dirty="0">
                <a:latin typeface="Arial"/>
                <a:cs typeface="Arial"/>
              </a:rPr>
              <a:t>deployable on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physical or  </a:t>
            </a:r>
            <a:r>
              <a:rPr sz="1800" dirty="0">
                <a:latin typeface="Arial"/>
                <a:cs typeface="Arial"/>
              </a:rPr>
              <a:t>virtual, </a:t>
            </a:r>
            <a:r>
              <a:rPr sz="1800" spc="-5" dirty="0">
                <a:latin typeface="Arial"/>
                <a:cs typeface="Arial"/>
              </a:rPr>
              <a:t>host locally, in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datacenter or </a:t>
            </a:r>
            <a:r>
              <a:rPr sz="1800" dirty="0">
                <a:latin typeface="Arial"/>
                <a:cs typeface="Arial"/>
              </a:rPr>
              <a:t>cloud service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provider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Registry Service (Docker Hub</a:t>
            </a:r>
            <a:r>
              <a:rPr lang="es-ES" sz="1800" b="1" spc="-5" dirty="0">
                <a:latin typeface="Arial"/>
                <a:cs typeface="Arial"/>
              </a:rPr>
              <a:t>(</a:t>
            </a:r>
            <a:r>
              <a:rPr lang="es-ES" sz="1800" b="1" spc="-5" dirty="0" err="1">
                <a:latin typeface="Arial"/>
                <a:cs typeface="Arial"/>
              </a:rPr>
              <a:t>Public</a:t>
            </a:r>
            <a:r>
              <a:rPr lang="es-ES" sz="1800" b="1" spc="-5" dirty="0">
                <a:latin typeface="Arial"/>
                <a:cs typeface="Arial"/>
              </a:rPr>
              <a:t>)</a:t>
            </a:r>
            <a:r>
              <a:rPr sz="1800" b="1" spc="-5" dirty="0">
                <a:latin typeface="Arial"/>
                <a:cs typeface="Arial"/>
              </a:rPr>
              <a:t> or Docker Trusted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Registry</a:t>
            </a:r>
            <a:r>
              <a:rPr lang="es-ES" sz="1800" b="1" spc="-5" dirty="0">
                <a:latin typeface="Arial"/>
                <a:cs typeface="Arial"/>
              </a:rPr>
              <a:t>(</a:t>
            </a:r>
            <a:r>
              <a:rPr lang="es-ES" sz="1800" b="1" spc="-5" dirty="0" err="1">
                <a:latin typeface="Arial"/>
                <a:cs typeface="Arial"/>
              </a:rPr>
              <a:t>Private</a:t>
            </a:r>
            <a:r>
              <a:rPr lang="es-ES" sz="1800" b="1" spc="-5" dirty="0">
                <a:latin typeface="Arial"/>
                <a:cs typeface="Arial"/>
              </a:rPr>
              <a:t>)</a:t>
            </a:r>
            <a:r>
              <a:rPr sz="1800" b="1" spc="-5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latin typeface="Arial"/>
                <a:cs typeface="Arial"/>
              </a:rPr>
              <a:t>Cloud or </a:t>
            </a:r>
            <a:r>
              <a:rPr sz="1800" dirty="0">
                <a:latin typeface="Arial"/>
                <a:cs typeface="Arial"/>
              </a:rPr>
              <a:t>server </a:t>
            </a:r>
            <a:r>
              <a:rPr sz="1800" spc="-5" dirty="0">
                <a:latin typeface="Arial"/>
                <a:cs typeface="Arial"/>
              </a:rPr>
              <a:t>based </a:t>
            </a:r>
            <a:r>
              <a:rPr sz="1800" dirty="0">
                <a:latin typeface="Arial"/>
                <a:cs typeface="Arial"/>
              </a:rPr>
              <a:t>storage </a:t>
            </a:r>
            <a:r>
              <a:rPr sz="1800" spc="-5" dirty="0">
                <a:latin typeface="Arial"/>
                <a:cs typeface="Arial"/>
              </a:rPr>
              <a:t>and distribution </a:t>
            </a:r>
            <a:r>
              <a:rPr sz="1800" dirty="0">
                <a:latin typeface="Arial"/>
                <a:cs typeface="Arial"/>
              </a:rPr>
              <a:t>service </a:t>
            </a:r>
            <a:r>
              <a:rPr sz="1800" spc="-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906" y="1803801"/>
            <a:ext cx="764393" cy="764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19" y="801163"/>
            <a:ext cx="764393" cy="764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GB" dirty="0"/>
              <a:t>z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00864" y="2852474"/>
            <a:ext cx="764393" cy="7643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9326" y="4023997"/>
            <a:ext cx="731018" cy="7310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823" y="1328443"/>
            <a:ext cx="710184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Arial"/>
                <a:cs typeface="Arial"/>
              </a:rPr>
              <a:t>Section</a:t>
            </a:r>
            <a:r>
              <a:rPr sz="4000" spc="-20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2:</a:t>
            </a:r>
            <a:endParaRPr sz="4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en-GB" sz="4000" spc="-10" dirty="0">
                <a:solidFill>
                  <a:srgbClr val="FFFFFF"/>
                </a:solidFill>
                <a:latin typeface="Arial"/>
                <a:cs typeface="Arial"/>
              </a:rPr>
              <a:t>Docker Installation</a:t>
            </a:r>
          </a:p>
          <a:p>
            <a:pPr marL="12700" marR="5080">
              <a:lnSpc>
                <a:spcPct val="100000"/>
              </a:lnSpc>
            </a:pPr>
            <a:r>
              <a:rPr lang="en-GB" sz="4000" spc="-10" dirty="0">
                <a:solidFill>
                  <a:srgbClr val="FFFFFF"/>
                </a:solidFill>
                <a:latin typeface="Arial"/>
                <a:cs typeface="Arial"/>
              </a:rPr>
              <a:t>Docker Basic Commands</a:t>
            </a:r>
          </a:p>
          <a:p>
            <a:pPr marL="12700" marR="5080">
              <a:lnSpc>
                <a:spcPct val="100000"/>
              </a:lnSpc>
            </a:pPr>
            <a:r>
              <a:rPr lang="en-GB" sz="4000" spc="-10" dirty="0" err="1">
                <a:solidFill>
                  <a:srgbClr val="FFFFFF"/>
                </a:solidFill>
                <a:latin typeface="Arial"/>
                <a:cs typeface="Arial"/>
              </a:rPr>
              <a:t>Dockerfile</a:t>
            </a:r>
            <a:endParaRPr lang="en-GB" sz="4000" spc="-1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ECE7-9A6D-FC47-8D9C-25087F28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61665"/>
          </a:xfrm>
        </p:spPr>
        <p:txBody>
          <a:bodyPr/>
          <a:lstStyle/>
          <a:p>
            <a:r>
              <a:rPr lang="en-US" dirty="0"/>
              <a:t>Docker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5C2D1-66D1-804A-95EF-647823708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22" y="1187791"/>
            <a:ext cx="8538860" cy="3046988"/>
          </a:xfrm>
        </p:spPr>
        <p:txBody>
          <a:bodyPr/>
          <a:lstStyle/>
          <a:p>
            <a:r>
              <a:rPr lang="en-US" dirty="0"/>
              <a:t>Mac :</a:t>
            </a:r>
          </a:p>
          <a:p>
            <a:r>
              <a:rPr lang="en-US" dirty="0">
                <a:hlinkClick r:id="rId2"/>
              </a:rPr>
              <a:t>https://docs.docker.com/desktop/mac/install/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Linux:</a:t>
            </a:r>
          </a:p>
          <a:p>
            <a:r>
              <a:rPr lang="en-US" dirty="0">
                <a:hlinkClick r:id="rId3"/>
              </a:rPr>
              <a:t>https://docs.docker.com/engine/install/ubuntu/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2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24" y="284612"/>
            <a:ext cx="414655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0" dirty="0"/>
              <a:t>Basic </a:t>
            </a:r>
            <a:r>
              <a:rPr sz="2850" spc="5" dirty="0"/>
              <a:t>Docker</a:t>
            </a:r>
            <a:r>
              <a:rPr sz="2850" spc="-50" dirty="0"/>
              <a:t> </a:t>
            </a:r>
            <a:r>
              <a:rPr sz="2850" spc="5" dirty="0"/>
              <a:t>Commands</a:t>
            </a:r>
            <a:endParaRPr sz="2850" dirty="0"/>
          </a:p>
        </p:txBody>
      </p:sp>
      <p:sp>
        <p:nvSpPr>
          <p:cNvPr id="3" name="object 3"/>
          <p:cNvSpPr txBox="1"/>
          <p:nvPr/>
        </p:nvSpPr>
        <p:spPr>
          <a:xfrm>
            <a:off x="301624" y="903809"/>
            <a:ext cx="7730490" cy="636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08391"/>
                </a:solidFill>
                <a:latin typeface="Consolas"/>
                <a:cs typeface="Consolas"/>
              </a:rPr>
              <a:t>$ </a:t>
            </a:r>
            <a:r>
              <a:rPr sz="1400" spc="-5" dirty="0">
                <a:solidFill>
                  <a:srgbClr val="708391"/>
                </a:solidFill>
                <a:latin typeface="Consolas"/>
                <a:cs typeface="Consolas"/>
              </a:rPr>
              <a:t>docker </a:t>
            </a:r>
            <a:r>
              <a:rPr lang="en-GB" sz="1400" spc="-5" dirty="0">
                <a:solidFill>
                  <a:srgbClr val="708391"/>
                </a:solidFill>
                <a:latin typeface="Consolas"/>
                <a:cs typeface="Consolas"/>
              </a:rPr>
              <a:t>version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708391"/>
                </a:solidFill>
                <a:latin typeface="Consolas"/>
                <a:cs typeface="Consolas"/>
              </a:rPr>
              <a:t>$ </a:t>
            </a:r>
            <a:r>
              <a:rPr sz="1400" spc="-5" dirty="0">
                <a:solidFill>
                  <a:srgbClr val="708391"/>
                </a:solidFill>
                <a:latin typeface="Consolas"/>
                <a:cs typeface="Consolas"/>
              </a:rPr>
              <a:t>docker </a:t>
            </a:r>
            <a:r>
              <a:rPr lang="en-GB" sz="1400" spc="-5" dirty="0">
                <a:solidFill>
                  <a:srgbClr val="708391"/>
                </a:solidFill>
                <a:latin typeface="Consolas"/>
                <a:cs typeface="Consolas"/>
              </a:rPr>
              <a:t>run hello-world</a:t>
            </a:r>
            <a:endParaRPr sz="1400" dirty="0"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C0489-EB7B-744F-9717-C1AA827DB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09750"/>
            <a:ext cx="6477000" cy="2911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71CA6-1647-4145-BFC0-AF3EE237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09750"/>
            <a:ext cx="6477000" cy="29111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9F7F09-C7A9-9446-8393-1F8FB50C0345}"/>
              </a:ext>
            </a:extLst>
          </p:cNvPr>
          <p:cNvCxnSpPr/>
          <p:nvPr/>
        </p:nvCxnSpPr>
        <p:spPr>
          <a:xfrm>
            <a:off x="4572000" y="379095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858E226-D092-B44A-86FB-82ACFD1A9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09750"/>
            <a:ext cx="6477000" cy="29111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8AC49F-4254-7E4F-A001-19CB9D4A9F88}"/>
              </a:ext>
            </a:extLst>
          </p:cNvPr>
          <p:cNvCxnSpPr/>
          <p:nvPr/>
        </p:nvCxnSpPr>
        <p:spPr>
          <a:xfrm flipH="1">
            <a:off x="4572000" y="2571750"/>
            <a:ext cx="838200" cy="1219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16EBB-A961-CC42-826D-2FEADEAC615E}"/>
              </a:ext>
            </a:extLst>
          </p:cNvPr>
          <p:cNvSpPr/>
          <p:nvPr/>
        </p:nvSpPr>
        <p:spPr>
          <a:xfrm>
            <a:off x="3200400" y="3486150"/>
            <a:ext cx="1219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hello-world</a:t>
            </a:r>
          </a:p>
        </p:txBody>
      </p:sp>
    </p:spTree>
    <p:extLst>
      <p:ext uri="{BB962C8B-B14F-4D97-AF65-F5344CB8AC3E}">
        <p14:creationId xmlns:p14="http://schemas.microsoft.com/office/powerpoint/2010/main" val="50761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24" y="284612"/>
            <a:ext cx="414655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0" dirty="0"/>
              <a:t>Basic </a:t>
            </a:r>
            <a:r>
              <a:rPr sz="2850" spc="5" dirty="0"/>
              <a:t>Docker</a:t>
            </a:r>
            <a:r>
              <a:rPr sz="2850" spc="-50" dirty="0"/>
              <a:t> </a:t>
            </a:r>
            <a:r>
              <a:rPr sz="2850" spc="5" dirty="0"/>
              <a:t>Commands</a:t>
            </a:r>
            <a:endParaRPr sz="2850" dirty="0"/>
          </a:p>
        </p:txBody>
      </p:sp>
      <p:sp>
        <p:nvSpPr>
          <p:cNvPr id="3" name="object 3"/>
          <p:cNvSpPr txBox="1"/>
          <p:nvPr/>
        </p:nvSpPr>
        <p:spPr>
          <a:xfrm>
            <a:off x="301624" y="903809"/>
            <a:ext cx="7730490" cy="38805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08391"/>
                </a:solidFill>
                <a:latin typeface="Consolas"/>
                <a:cs typeface="Consolas"/>
              </a:rPr>
              <a:t>$</a:t>
            </a: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 docker run &lt;image name&gt; &lt;command&gt;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$ docker run </a:t>
            </a:r>
            <a:r>
              <a:rPr lang="en-GB" sz="1400" dirty="0" err="1">
                <a:solidFill>
                  <a:srgbClr val="708391"/>
                </a:solidFill>
                <a:latin typeface="Consolas"/>
                <a:cs typeface="Consolas"/>
              </a:rPr>
              <a:t>busybox</a:t>
            </a: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 ls –</a:t>
            </a:r>
            <a:r>
              <a:rPr lang="en-GB" sz="1400" dirty="0" err="1">
                <a:solidFill>
                  <a:srgbClr val="708391"/>
                </a:solidFill>
                <a:latin typeface="Consolas"/>
                <a:cs typeface="Consolas"/>
              </a:rPr>
              <a:t>lrt</a:t>
            </a: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$ docker run </a:t>
            </a:r>
            <a:r>
              <a:rPr lang="en-GB" sz="1400" dirty="0" err="1">
                <a:solidFill>
                  <a:srgbClr val="708391"/>
                </a:solidFill>
                <a:latin typeface="Consolas"/>
                <a:cs typeface="Consolas"/>
              </a:rPr>
              <a:t>busybox</a:t>
            </a: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 ping </a:t>
            </a:r>
            <a:r>
              <a:rPr lang="en-GB" sz="1400" dirty="0" err="1">
                <a:solidFill>
                  <a:srgbClr val="708391"/>
                </a:solidFill>
                <a:latin typeface="Consolas"/>
                <a:cs typeface="Consolas"/>
              </a:rPr>
              <a:t>google.com</a:t>
            </a: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$ docker </a:t>
            </a:r>
            <a:r>
              <a:rPr lang="en-GB" sz="1400" dirty="0" err="1">
                <a:solidFill>
                  <a:srgbClr val="708391"/>
                </a:solidFill>
                <a:latin typeface="Consolas"/>
                <a:cs typeface="Consolas"/>
              </a:rPr>
              <a:t>ps</a:t>
            </a: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$ docker </a:t>
            </a:r>
            <a:r>
              <a:rPr lang="en-GB" sz="1400" dirty="0" err="1">
                <a:solidFill>
                  <a:srgbClr val="708391"/>
                </a:solidFill>
                <a:latin typeface="Consolas"/>
                <a:cs typeface="Consolas"/>
              </a:rPr>
              <a:t>ps</a:t>
            </a: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 –all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b="1" u="sng" dirty="0">
                <a:solidFill>
                  <a:srgbClr val="708391"/>
                </a:solidFill>
                <a:latin typeface="Consolas"/>
                <a:cs typeface="Consolas"/>
              </a:rPr>
              <a:t>Explanation of Docker run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b="1" u="sng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docker run = docker create + docker start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Create will download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400" dirty="0">
              <a:solidFill>
                <a:srgbClr val="708391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dirty="0">
                <a:solidFill>
                  <a:srgbClr val="708391"/>
                </a:solidFill>
                <a:latin typeface="Consolas"/>
                <a:cs typeface="Consolas"/>
              </a:rPr>
              <a:t>Start –a will initiate the image to make a container (running image)</a:t>
            </a:r>
            <a:endParaRPr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385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24" y="284612"/>
            <a:ext cx="414655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0" dirty="0"/>
              <a:t>Basic </a:t>
            </a:r>
            <a:r>
              <a:rPr sz="2850" spc="5" dirty="0"/>
              <a:t>Docker</a:t>
            </a:r>
            <a:r>
              <a:rPr sz="2850" spc="-50" dirty="0"/>
              <a:t> </a:t>
            </a:r>
            <a:r>
              <a:rPr sz="2850" spc="5" dirty="0"/>
              <a:t>Commands</a:t>
            </a:r>
            <a:endParaRPr sz="28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C628A-FB63-9B43-AECC-2C98F2D98CA4}"/>
              </a:ext>
            </a:extLst>
          </p:cNvPr>
          <p:cNvSpPr txBox="1"/>
          <p:nvPr/>
        </p:nvSpPr>
        <p:spPr>
          <a:xfrm>
            <a:off x="301624" y="1200150"/>
            <a:ext cx="37894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Remove unused containers</a:t>
            </a:r>
          </a:p>
          <a:p>
            <a:endParaRPr lang="en-US" dirty="0"/>
          </a:p>
          <a:p>
            <a:r>
              <a:rPr lang="en-US" dirty="0"/>
              <a:t>$ docker system prune </a:t>
            </a:r>
          </a:p>
          <a:p>
            <a:endParaRPr lang="en-US" dirty="0"/>
          </a:p>
          <a:p>
            <a:r>
              <a:rPr lang="en-US" b="1" u="sng" dirty="0"/>
              <a:t>Get logs</a:t>
            </a:r>
          </a:p>
          <a:p>
            <a:endParaRPr lang="en-US" dirty="0"/>
          </a:p>
          <a:p>
            <a:r>
              <a:rPr lang="en-US" dirty="0"/>
              <a:t>$ docker run </a:t>
            </a:r>
            <a:r>
              <a:rPr lang="en-US" dirty="0" err="1"/>
              <a:t>busybox</a:t>
            </a:r>
            <a:r>
              <a:rPr lang="en-US" dirty="0"/>
              <a:t> ping </a:t>
            </a:r>
            <a:r>
              <a:rPr lang="en-US" dirty="0" err="1"/>
              <a:t>google.com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$ docker logs &lt;</a:t>
            </a:r>
            <a:r>
              <a:rPr lang="en-US" dirty="0" err="1"/>
              <a:t>containerid</a:t>
            </a:r>
            <a:r>
              <a:rPr lang="en-US" dirty="0"/>
              <a:t>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FE4DD-F63C-2242-B150-6434C8C9ABE1}"/>
              </a:ext>
            </a:extLst>
          </p:cNvPr>
          <p:cNvSpPr/>
          <p:nvPr/>
        </p:nvSpPr>
        <p:spPr>
          <a:xfrm>
            <a:off x="4479550" y="115172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/>
              <a:t>Graceful stop and kill and delete local images</a:t>
            </a:r>
          </a:p>
          <a:p>
            <a:endParaRPr lang="en-US" dirty="0"/>
          </a:p>
          <a:p>
            <a:r>
              <a:rPr lang="en-US" dirty="0"/>
              <a:t>$ docker stop &lt;container id&gt;</a:t>
            </a:r>
          </a:p>
          <a:p>
            <a:endParaRPr lang="en-US" dirty="0"/>
          </a:p>
          <a:p>
            <a:r>
              <a:rPr lang="en-US" dirty="0"/>
              <a:t>$docker kill &lt;container id&gt;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GB" dirty="0"/>
              <a:t> docker </a:t>
            </a:r>
            <a:r>
              <a:rPr lang="en-GB" dirty="0" err="1"/>
              <a:t>rmi</a:t>
            </a:r>
            <a:r>
              <a:rPr lang="en-GB" dirty="0"/>
              <a:t> -f $(docker images -a -q)</a:t>
            </a:r>
          </a:p>
        </p:txBody>
      </p:sp>
    </p:spTree>
    <p:extLst>
      <p:ext uri="{BB962C8B-B14F-4D97-AF65-F5344CB8AC3E}">
        <p14:creationId xmlns:p14="http://schemas.microsoft.com/office/powerpoint/2010/main" val="38866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24" y="284612"/>
            <a:ext cx="7013576" cy="4552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GB" sz="2850" spc="0" dirty="0"/>
              <a:t>How to use container as software</a:t>
            </a:r>
            <a:endParaRPr sz="28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DA52E-E54E-F546-9674-79355955E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350"/>
            <a:ext cx="4680977" cy="379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31AC3F-D2BE-4443-BC71-3E74D4B05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895350"/>
            <a:ext cx="5181600" cy="358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F5D28-1BA2-C641-A95D-5D6239FAB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52508"/>
            <a:ext cx="6781800" cy="39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0A27-1A1E-9745-B66D-FE2E12F9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61665"/>
          </a:xfrm>
        </p:spPr>
        <p:txBody>
          <a:bodyPr/>
          <a:lstStyle/>
          <a:p>
            <a:r>
              <a:rPr lang="en-US" dirty="0"/>
              <a:t>Executing the commands in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2FD46-39B3-364C-B8AA-C5E308FAF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9144000" cy="36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0A27-1A1E-9745-B66D-FE2E12F9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61665"/>
          </a:xfrm>
        </p:spPr>
        <p:txBody>
          <a:bodyPr/>
          <a:lstStyle/>
          <a:p>
            <a:r>
              <a:rPr lang="en-US" dirty="0"/>
              <a:t>Executing the commands in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90F82-BBF9-6B47-BA9D-87965EB50DBC}"/>
              </a:ext>
            </a:extLst>
          </p:cNvPr>
          <p:cNvSpPr txBox="1"/>
          <p:nvPr/>
        </p:nvSpPr>
        <p:spPr>
          <a:xfrm>
            <a:off x="301624" y="888570"/>
            <a:ext cx="5830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 docker exec –it &lt;container id&gt; &lt;command to be executed&gt;</a:t>
            </a:r>
          </a:p>
          <a:p>
            <a:r>
              <a:rPr lang="en-US" dirty="0"/>
              <a:t>What happens without flag –it</a:t>
            </a:r>
          </a:p>
          <a:p>
            <a:r>
              <a:rPr lang="en-US" dirty="0"/>
              <a:t>$ docker exec &lt;</a:t>
            </a:r>
            <a:r>
              <a:rPr lang="en-US" dirty="0" err="1"/>
              <a:t>containerid</a:t>
            </a:r>
            <a:r>
              <a:rPr lang="en-US" dirty="0"/>
              <a:t>&gt; &lt;command to be executed&gt;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75D47-B017-484D-9166-2671F3A3D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49"/>
            <a:ext cx="9144000" cy="30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0A27-1A1E-9745-B66D-FE2E12F9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61665"/>
          </a:xfrm>
        </p:spPr>
        <p:txBody>
          <a:bodyPr/>
          <a:lstStyle/>
          <a:p>
            <a:r>
              <a:rPr lang="en-US" dirty="0"/>
              <a:t>Executing the commands in container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2E528-E93D-3D49-B9FA-D0F672CBFFDC}"/>
              </a:ext>
            </a:extLst>
          </p:cNvPr>
          <p:cNvSpPr txBox="1"/>
          <p:nvPr/>
        </p:nvSpPr>
        <p:spPr>
          <a:xfrm>
            <a:off x="2590800" y="1581150"/>
            <a:ext cx="337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 docker exec –it &lt;</a:t>
            </a:r>
            <a:r>
              <a:rPr lang="en-US" dirty="0" err="1"/>
              <a:t>containerid</a:t>
            </a:r>
            <a:r>
              <a:rPr lang="en-US" dirty="0"/>
              <a:t>&gt; </a:t>
            </a:r>
            <a:r>
              <a:rPr lang="en-US" dirty="0" err="1"/>
              <a:t>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3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o 9">
            <a:extLst>
              <a:ext uri="{FF2B5EF4-FFF2-40B4-BE49-F238E27FC236}">
                <a16:creationId xmlns:a16="http://schemas.microsoft.com/office/drawing/2014/main" id="{1FE55174-EBE4-4179-9476-AA1160DDDB52}"/>
              </a:ext>
            </a:extLst>
          </p:cNvPr>
          <p:cNvSpPr/>
          <p:nvPr/>
        </p:nvSpPr>
        <p:spPr>
          <a:xfrm>
            <a:off x="76200" y="3265652"/>
            <a:ext cx="2743200" cy="143969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70BE9FC3-E4BB-4347-8852-76878489C5E3}"/>
              </a:ext>
            </a:extLst>
          </p:cNvPr>
          <p:cNvSpPr/>
          <p:nvPr/>
        </p:nvSpPr>
        <p:spPr>
          <a:xfrm>
            <a:off x="5400323" y="3257550"/>
            <a:ext cx="2643504" cy="13300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bo 8">
            <a:extLst>
              <a:ext uri="{FF2B5EF4-FFF2-40B4-BE49-F238E27FC236}">
                <a16:creationId xmlns:a16="http://schemas.microsoft.com/office/drawing/2014/main" id="{9C3224D3-2E17-4C35-91D9-66B43CC05ED8}"/>
              </a:ext>
            </a:extLst>
          </p:cNvPr>
          <p:cNvSpPr/>
          <p:nvPr/>
        </p:nvSpPr>
        <p:spPr>
          <a:xfrm>
            <a:off x="5626382" y="1142542"/>
            <a:ext cx="2643504" cy="13300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bo 7">
            <a:extLst>
              <a:ext uri="{FF2B5EF4-FFF2-40B4-BE49-F238E27FC236}">
                <a16:creationId xmlns:a16="http://schemas.microsoft.com/office/drawing/2014/main" id="{7FB55D82-4C24-4636-80BE-0C0F962BF3B9}"/>
              </a:ext>
            </a:extLst>
          </p:cNvPr>
          <p:cNvSpPr/>
          <p:nvPr/>
        </p:nvSpPr>
        <p:spPr>
          <a:xfrm>
            <a:off x="152400" y="1142542"/>
            <a:ext cx="2743200" cy="13530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24" y="282986"/>
            <a:ext cx="14243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Agenda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56343" y="1142542"/>
            <a:ext cx="2494280" cy="137024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s-ES" sz="1200" b="1" spc="-5" dirty="0" err="1">
                <a:solidFill>
                  <a:schemeClr val="bg1"/>
                </a:solidFill>
                <a:latin typeface="Arial"/>
                <a:cs typeface="Arial"/>
              </a:rPr>
              <a:t>Section</a:t>
            </a:r>
            <a:r>
              <a:rPr lang="es-ES" sz="12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200" b="1" spc="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es-ES" sz="1200" spc="0" dirty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endParaRPr lang="es-ES" sz="1200" b="1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What is </a:t>
            </a:r>
            <a:r>
              <a:rPr lang="en-GB" sz="1200" spc="-5" dirty="0">
                <a:solidFill>
                  <a:schemeClr val="bg1"/>
                </a:solidFill>
                <a:latin typeface="Arial"/>
                <a:cs typeface="Arial"/>
              </a:rPr>
              <a:t>Container</a:t>
            </a: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Docker</a:t>
            </a:r>
            <a:r>
              <a:rPr lang="es-ES" sz="1200" spc="-5" dirty="0">
                <a:solidFill>
                  <a:schemeClr val="bg1"/>
                </a:solidFill>
                <a:latin typeface="Arial"/>
                <a:cs typeface="Arial"/>
              </a:rPr>
              <a:t> vs Virtual machine</a:t>
            </a: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lang="es-ES" sz="12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lang="es-ES" sz="12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Docker</a:t>
            </a:r>
            <a:endParaRPr lang="es-ES" sz="12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Dev</a:t>
            </a:r>
            <a:r>
              <a:rPr lang="es-ES" sz="1200" spc="-5" dirty="0">
                <a:solidFill>
                  <a:schemeClr val="bg1"/>
                </a:solidFill>
                <a:latin typeface="Arial"/>
                <a:cs typeface="Arial"/>
              </a:rPr>
              <a:t> vs </a:t>
            </a: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Operations</a:t>
            </a:r>
            <a:r>
              <a:rPr lang="es-ES" sz="1200" spc="-5" dirty="0">
                <a:solidFill>
                  <a:schemeClr val="bg1"/>
                </a:solidFill>
                <a:latin typeface="Arial"/>
                <a:cs typeface="Arial"/>
              </a:rPr>
              <a:t> &amp; </a:t>
            </a: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Vocabs</a:t>
            </a:r>
            <a:endParaRPr lang="en-GB" sz="1200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3315393"/>
            <a:ext cx="1903095" cy="1062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sz="1200" b="1" spc="-5" dirty="0">
                <a:solidFill>
                  <a:schemeClr val="bg1"/>
                </a:solidFill>
                <a:latin typeface="Arial"/>
                <a:cs typeface="Arial"/>
              </a:rPr>
              <a:t>Section 2: </a:t>
            </a:r>
            <a:endParaRPr lang="es-ES" sz="1200" b="1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lang="en-GB" sz="1200" spc="-5" dirty="0">
                <a:solidFill>
                  <a:schemeClr val="bg1"/>
                </a:solidFill>
                <a:latin typeface="Arial"/>
                <a:cs typeface="Arial"/>
              </a:rPr>
              <a:t>Docker Installation</a:t>
            </a:r>
          </a:p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lang="en-GB" sz="1200" spc="-5" dirty="0">
                <a:solidFill>
                  <a:schemeClr val="bg1"/>
                </a:solidFill>
                <a:latin typeface="Arial"/>
                <a:cs typeface="Arial"/>
              </a:rPr>
              <a:t>Docker commands</a:t>
            </a:r>
          </a:p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lang="en-GB" sz="1200" spc="-5" dirty="0" err="1">
                <a:solidFill>
                  <a:schemeClr val="bg1"/>
                </a:solidFill>
                <a:latin typeface="Arial"/>
                <a:cs typeface="Arial"/>
              </a:rPr>
              <a:t>Dockerfile</a:t>
            </a:r>
            <a:endParaRPr lang="en-GB" sz="1200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2442" y="1164913"/>
            <a:ext cx="3367758" cy="1284006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200" b="1" spc="-5" dirty="0">
                <a:solidFill>
                  <a:schemeClr val="bg1"/>
                </a:solidFill>
                <a:latin typeface="Arial"/>
                <a:cs typeface="Arial"/>
              </a:rPr>
              <a:t>Section 3: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1172210">
              <a:lnSpc>
                <a:spcPct val="140600"/>
              </a:lnSpc>
            </a:pPr>
            <a:r>
              <a:rPr lang="en-GB" sz="1200" spc="-5" dirty="0">
                <a:solidFill>
                  <a:schemeClr val="bg1"/>
                </a:solidFill>
                <a:latin typeface="Arial"/>
                <a:cs typeface="Arial"/>
              </a:rPr>
              <a:t>Docker commands in detail</a:t>
            </a:r>
          </a:p>
          <a:p>
            <a:pPr marL="241300" marR="1172210" indent="-228600">
              <a:lnSpc>
                <a:spcPct val="140600"/>
              </a:lnSpc>
              <a:buAutoNum type="alphaLcParenR"/>
            </a:pPr>
            <a:r>
              <a:rPr lang="en-GB" sz="1200" spc="-5" dirty="0">
                <a:solidFill>
                  <a:schemeClr val="bg1"/>
                </a:solidFill>
                <a:latin typeface="Arial"/>
                <a:cs typeface="Arial"/>
              </a:rPr>
              <a:t>Run, create, build, tag</a:t>
            </a:r>
          </a:p>
          <a:p>
            <a:pPr marL="241300" marR="1172210" indent="-228600">
              <a:lnSpc>
                <a:spcPct val="140600"/>
              </a:lnSpc>
              <a:buAutoNum type="alphaLcParenR"/>
            </a:pPr>
            <a:r>
              <a:rPr lang="en-GB" sz="1200" spc="-5" dirty="0">
                <a:solidFill>
                  <a:schemeClr val="bg1"/>
                </a:solidFill>
                <a:latin typeface="Arial"/>
                <a:cs typeface="Arial"/>
              </a:rPr>
              <a:t>Docker hub, push</a:t>
            </a:r>
          </a:p>
          <a:p>
            <a:pPr marL="241300" marR="1172210" indent="-228600">
              <a:lnSpc>
                <a:spcPct val="140600"/>
              </a:lnSpc>
              <a:buAutoNum type="alphaLcParenR"/>
            </a:pPr>
            <a:endParaRPr lang="en-GB" sz="1200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1042" y="3314175"/>
            <a:ext cx="2512695" cy="1336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0575" algn="just">
              <a:lnSpc>
                <a:spcPct val="140600"/>
              </a:lnSpc>
              <a:spcBef>
                <a:spcPts val="100"/>
              </a:spcBef>
            </a:pPr>
            <a:r>
              <a:rPr sz="1200" b="1" spc="-5" dirty="0">
                <a:solidFill>
                  <a:schemeClr val="bg1"/>
                </a:solidFill>
                <a:latin typeface="Arial"/>
                <a:cs typeface="Arial"/>
              </a:rPr>
              <a:t>Section 4</a:t>
            </a:r>
            <a:r>
              <a:rPr lang="es-ES" sz="1200" b="1" spc="-5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marL="12700" marR="790575" algn="just">
              <a:lnSpc>
                <a:spcPct val="140600"/>
              </a:lnSpc>
              <a:spcBef>
                <a:spcPts val="100"/>
              </a:spcBef>
            </a:pP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Docker</a:t>
            </a:r>
            <a:r>
              <a:rPr lang="es-ES" sz="12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Expose</a:t>
            </a:r>
            <a:endParaRPr lang="es-ES" sz="12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790575" algn="just">
              <a:lnSpc>
                <a:spcPct val="140600"/>
              </a:lnSpc>
              <a:spcBef>
                <a:spcPts val="100"/>
              </a:spcBef>
            </a:pP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Docker</a:t>
            </a:r>
            <a:r>
              <a:rPr lang="es-ES" sz="12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Compose</a:t>
            </a:r>
            <a:endParaRPr lang="es-ES" sz="1200" spc="-5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790575" algn="just">
              <a:lnSpc>
                <a:spcPct val="140600"/>
              </a:lnSpc>
              <a:spcBef>
                <a:spcPts val="100"/>
              </a:spcBef>
            </a:pP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Docker</a:t>
            </a:r>
            <a:r>
              <a:rPr lang="es-ES" sz="12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200" spc="-5" dirty="0" err="1">
                <a:solidFill>
                  <a:schemeClr val="bg1"/>
                </a:solidFill>
                <a:latin typeface="Arial"/>
                <a:cs typeface="Arial"/>
              </a:rPr>
              <a:t>Swarm</a:t>
            </a:r>
            <a:r>
              <a:rPr lang="es-ES" sz="1200" spc="-5" dirty="0">
                <a:solidFill>
                  <a:schemeClr val="bg1"/>
                </a:solidFill>
                <a:latin typeface="Arial"/>
                <a:cs typeface="Arial"/>
              </a:rPr>
              <a:t> vs K8s</a:t>
            </a:r>
          </a:p>
          <a:p>
            <a:pPr marL="12700" marR="790575" algn="just">
              <a:lnSpc>
                <a:spcPct val="140600"/>
              </a:lnSpc>
              <a:spcBef>
                <a:spcPts val="100"/>
              </a:spcBef>
            </a:pPr>
            <a:endParaRPr lang="es-ES" sz="1200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5AB5B-60C2-4305-80B1-E486A2A2B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46" y="1352550"/>
            <a:ext cx="2358289" cy="2887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0A27-1A1E-9745-B66D-FE2E12F9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61665"/>
          </a:xfrm>
        </p:spPr>
        <p:txBody>
          <a:bodyPr/>
          <a:lstStyle/>
          <a:p>
            <a:r>
              <a:rPr lang="en-US" dirty="0"/>
              <a:t>Creating docker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24F79-C7D7-3542-816C-C19D219D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26" y="2571750"/>
            <a:ext cx="3535745" cy="2445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64B716-2B9C-7E41-9DCA-5CF9AC718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60271"/>
            <a:ext cx="6781800" cy="13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624" y="4811433"/>
            <a:ext cx="1670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1AAAF7"/>
                </a:solidFill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1624" y="284612"/>
            <a:ext cx="445198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0" dirty="0"/>
              <a:t>Dockerfile </a:t>
            </a:r>
            <a:r>
              <a:rPr sz="2850" spc="10" dirty="0"/>
              <a:t>– </a:t>
            </a:r>
            <a:r>
              <a:rPr sz="2850" spc="5" dirty="0"/>
              <a:t>Linux</a:t>
            </a:r>
            <a:r>
              <a:rPr sz="2850" spc="-55" dirty="0"/>
              <a:t> </a:t>
            </a:r>
            <a:r>
              <a:rPr sz="2850" spc="5" dirty="0"/>
              <a:t>Example</a:t>
            </a:r>
            <a:endParaRPr sz="2850"/>
          </a:p>
        </p:txBody>
      </p:sp>
      <p:sp>
        <p:nvSpPr>
          <p:cNvPr id="5" name="object 5"/>
          <p:cNvSpPr txBox="1"/>
          <p:nvPr/>
        </p:nvSpPr>
        <p:spPr>
          <a:xfrm>
            <a:off x="6080022" y="1032450"/>
            <a:ext cx="3063977" cy="333796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309245" marR="467995" indent="-296545">
              <a:lnSpc>
                <a:spcPts val="2320"/>
              </a:lnSpc>
              <a:spcBef>
                <a:spcPts val="645"/>
              </a:spcBef>
              <a:buClr>
                <a:srgbClr val="8360FF"/>
              </a:buClr>
              <a:buChar char="•"/>
              <a:tabLst>
                <a:tab pos="309245" algn="l"/>
                <a:tab pos="309880" algn="l"/>
              </a:tabLst>
            </a:pPr>
            <a:r>
              <a:rPr lang="en-GB" sz="2400" spc="-5" dirty="0">
                <a:solidFill>
                  <a:srgbClr val="244256"/>
                </a:solidFill>
                <a:latin typeface="Arial"/>
                <a:cs typeface="Arial"/>
              </a:rPr>
              <a:t>Go Program</a:t>
            </a:r>
          </a:p>
          <a:p>
            <a:pPr marL="309245" marR="467995" indent="-296545">
              <a:lnSpc>
                <a:spcPts val="2320"/>
              </a:lnSpc>
              <a:spcBef>
                <a:spcPts val="645"/>
              </a:spcBef>
              <a:buClr>
                <a:srgbClr val="8360FF"/>
              </a:buClr>
              <a:buChar char="•"/>
              <a:tabLst>
                <a:tab pos="309245" algn="l"/>
                <a:tab pos="309880" algn="l"/>
              </a:tabLst>
            </a:pPr>
            <a:endParaRPr lang="en-GB" sz="2400" spc="-5" dirty="0">
              <a:solidFill>
                <a:srgbClr val="244256"/>
              </a:solidFill>
              <a:latin typeface="Arial"/>
              <a:cs typeface="Arial"/>
            </a:endParaRPr>
          </a:p>
          <a:p>
            <a:pPr marL="309245" marR="467995" indent="-296545">
              <a:lnSpc>
                <a:spcPts val="2320"/>
              </a:lnSpc>
              <a:spcBef>
                <a:spcPts val="645"/>
              </a:spcBef>
              <a:buClr>
                <a:srgbClr val="8360FF"/>
              </a:buClr>
              <a:buChar char="•"/>
              <a:tabLst>
                <a:tab pos="309245" algn="l"/>
                <a:tab pos="309880" algn="l"/>
              </a:tabLst>
            </a:pPr>
            <a:r>
              <a:rPr lang="en-GB" sz="2400" spc="-5" dirty="0">
                <a:solidFill>
                  <a:srgbClr val="244256"/>
                </a:solidFill>
                <a:latin typeface="Arial"/>
                <a:cs typeface="Arial"/>
              </a:rPr>
              <a:t>Create Node JS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8360FF"/>
              </a:buClr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09245" marR="632460" indent="-296545">
              <a:lnSpc>
                <a:spcPct val="80200"/>
              </a:lnSpc>
              <a:buClr>
                <a:srgbClr val="8360FF"/>
              </a:buClr>
              <a:buChar char="•"/>
              <a:tabLst>
                <a:tab pos="309245" algn="l"/>
                <a:tab pos="309880" algn="l"/>
              </a:tabLst>
            </a:pPr>
            <a:r>
              <a:rPr lang="en-GB" sz="2400" spc="-5" dirty="0">
                <a:solidFill>
                  <a:srgbClr val="244256"/>
                </a:solidFill>
                <a:latin typeface="Arial"/>
                <a:cs typeface="Arial"/>
              </a:rPr>
              <a:t>Write Docker file</a:t>
            </a:r>
          </a:p>
          <a:p>
            <a:pPr marL="309245" marR="632460" indent="-296545">
              <a:lnSpc>
                <a:spcPct val="80200"/>
              </a:lnSpc>
              <a:buClr>
                <a:srgbClr val="8360FF"/>
              </a:buClr>
              <a:buChar char="•"/>
              <a:tabLst>
                <a:tab pos="309245" algn="l"/>
                <a:tab pos="309880" algn="l"/>
              </a:tabLst>
            </a:pPr>
            <a:endParaRPr lang="en-GB" sz="2400" spc="-5" dirty="0">
              <a:solidFill>
                <a:srgbClr val="244256"/>
              </a:solidFill>
              <a:latin typeface="Arial"/>
              <a:cs typeface="Arial"/>
            </a:endParaRPr>
          </a:p>
          <a:p>
            <a:pPr marL="309245" marR="632460" indent="-296545">
              <a:lnSpc>
                <a:spcPct val="80200"/>
              </a:lnSpc>
              <a:buClr>
                <a:srgbClr val="8360FF"/>
              </a:buClr>
              <a:buChar char="•"/>
              <a:tabLst>
                <a:tab pos="309245" algn="l"/>
                <a:tab pos="309880" algn="l"/>
              </a:tabLst>
            </a:pPr>
            <a:r>
              <a:rPr lang="en-GB" sz="2400" spc="-5" dirty="0">
                <a:solidFill>
                  <a:srgbClr val="244256"/>
                </a:solidFill>
                <a:latin typeface="Arial"/>
                <a:cs typeface="Arial"/>
              </a:rPr>
              <a:t>Build Image</a:t>
            </a:r>
          </a:p>
          <a:p>
            <a:pPr marL="309245" marR="632460" indent="-296545">
              <a:lnSpc>
                <a:spcPct val="80200"/>
              </a:lnSpc>
              <a:buClr>
                <a:srgbClr val="8360FF"/>
              </a:buClr>
              <a:buChar char="•"/>
              <a:tabLst>
                <a:tab pos="309245" algn="l"/>
                <a:tab pos="309880" algn="l"/>
              </a:tabLst>
            </a:pPr>
            <a:endParaRPr lang="en-GB" sz="2400" spc="-5" dirty="0">
              <a:solidFill>
                <a:srgbClr val="244256"/>
              </a:solidFill>
              <a:latin typeface="Arial"/>
              <a:cs typeface="Arial"/>
            </a:endParaRPr>
          </a:p>
          <a:p>
            <a:pPr marL="309245" marR="632460" indent="-296545">
              <a:lnSpc>
                <a:spcPct val="80200"/>
              </a:lnSpc>
              <a:buClr>
                <a:srgbClr val="8360FF"/>
              </a:buClr>
              <a:buChar char="•"/>
              <a:tabLst>
                <a:tab pos="309245" algn="l"/>
                <a:tab pos="309880" algn="l"/>
              </a:tabLst>
            </a:pPr>
            <a:r>
              <a:rPr lang="en-GB" sz="2400" spc="-5" dirty="0">
                <a:solidFill>
                  <a:srgbClr val="244256"/>
                </a:solidFill>
                <a:latin typeface="Arial"/>
                <a:cs typeface="Arial"/>
              </a:rPr>
              <a:t>Run the image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BDAC44-DFD0-446A-9006-9858CF17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32450"/>
            <a:ext cx="5047345" cy="39567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24" y="284612"/>
            <a:ext cx="707199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0" dirty="0"/>
              <a:t>Each Dockerfile </a:t>
            </a:r>
            <a:r>
              <a:rPr sz="2850" spc="10" dirty="0"/>
              <a:t>Command </a:t>
            </a:r>
            <a:r>
              <a:rPr sz="2850" spc="5" dirty="0"/>
              <a:t>Creates </a:t>
            </a:r>
            <a:r>
              <a:rPr sz="2850" spc="10" dirty="0"/>
              <a:t>a</a:t>
            </a:r>
            <a:r>
              <a:rPr sz="2850" spc="-65" dirty="0"/>
              <a:t> </a:t>
            </a:r>
            <a:r>
              <a:rPr sz="2850" spc="5" dirty="0"/>
              <a:t>Layer</a:t>
            </a:r>
            <a:endParaRPr sz="2850"/>
          </a:p>
        </p:txBody>
      </p:sp>
      <p:sp>
        <p:nvSpPr>
          <p:cNvPr id="3" name="object 3"/>
          <p:cNvSpPr/>
          <p:nvPr/>
        </p:nvSpPr>
        <p:spPr>
          <a:xfrm>
            <a:off x="7449935" y="3936717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74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1487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536" y="3936717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79">
                <a:moveTo>
                  <a:pt x="5871398" y="144374"/>
                </a:moveTo>
                <a:lnTo>
                  <a:pt x="0" y="144374"/>
                </a:lnTo>
                <a:lnTo>
                  <a:pt x="144379" y="0"/>
                </a:lnTo>
                <a:lnTo>
                  <a:pt x="6015773" y="0"/>
                </a:lnTo>
                <a:lnTo>
                  <a:pt x="5871398" y="144374"/>
                </a:lnTo>
                <a:close/>
              </a:path>
            </a:pathLst>
          </a:custGeom>
          <a:solidFill>
            <a:srgbClr val="46B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8536" y="3936717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4"/>
                </a:moveTo>
                <a:lnTo>
                  <a:pt x="144379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74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8536" y="3936717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79">
                <a:moveTo>
                  <a:pt x="0" y="144374"/>
                </a:moveTo>
                <a:lnTo>
                  <a:pt x="5871398" y="144374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49935" y="4081091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0"/>
                </a:moveTo>
                <a:lnTo>
                  <a:pt x="0" y="433149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8536" y="4081091"/>
            <a:ext cx="5871845" cy="433705"/>
          </a:xfrm>
          <a:prstGeom prst="rect">
            <a:avLst/>
          </a:prstGeom>
          <a:solidFill>
            <a:srgbClr val="1AAAF7"/>
          </a:solidFill>
        </p:spPr>
        <p:txBody>
          <a:bodyPr vert="horz" wrap="square" lIns="0" tIns="92710" rIns="0" bIns="0" rtlCol="0">
            <a:spAutoFit/>
          </a:bodyPr>
          <a:lstStyle/>
          <a:p>
            <a:pPr marR="70485" algn="ctr">
              <a:lnSpc>
                <a:spcPct val="100000"/>
              </a:lnSpc>
              <a:spcBef>
                <a:spcPts val="730"/>
              </a:spcBef>
            </a:pPr>
            <a:r>
              <a:rPr sz="1800" spc="-5" dirty="0">
                <a:solidFill>
                  <a:srgbClr val="244256"/>
                </a:solidFill>
                <a:latin typeface="Arial"/>
                <a:cs typeface="Arial"/>
              </a:rPr>
              <a:t>Kernel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49935" y="3463293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74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8536" y="3463293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79">
                <a:moveTo>
                  <a:pt x="5871398" y="144374"/>
                </a:moveTo>
                <a:lnTo>
                  <a:pt x="0" y="144374"/>
                </a:lnTo>
                <a:lnTo>
                  <a:pt x="144379" y="0"/>
                </a:lnTo>
                <a:lnTo>
                  <a:pt x="6015773" y="0"/>
                </a:lnTo>
                <a:lnTo>
                  <a:pt x="5871398" y="144374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8536" y="3463292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4"/>
                </a:moveTo>
                <a:lnTo>
                  <a:pt x="144379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74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8536" y="3463292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79">
                <a:moveTo>
                  <a:pt x="0" y="144374"/>
                </a:moveTo>
                <a:lnTo>
                  <a:pt x="5871398" y="144374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49935" y="3607667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0"/>
                </a:moveTo>
                <a:lnTo>
                  <a:pt x="0" y="433149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9935" y="2989869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99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78536" y="2989869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398" y="144399"/>
                </a:moveTo>
                <a:lnTo>
                  <a:pt x="0" y="14439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9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78536" y="2989869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9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9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78536" y="2989869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99"/>
                </a:moveTo>
                <a:lnTo>
                  <a:pt x="5871398" y="144399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49935" y="3134268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0"/>
                </a:moveTo>
                <a:lnTo>
                  <a:pt x="0" y="43312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49935" y="2514219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99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78536" y="2514219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398" y="144399"/>
                </a:moveTo>
                <a:lnTo>
                  <a:pt x="0" y="14439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9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78536" y="2514219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9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9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78536" y="2514219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99"/>
                </a:moveTo>
                <a:lnTo>
                  <a:pt x="5871398" y="144399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49935" y="2658619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5">
                <a:moveTo>
                  <a:pt x="0" y="0"/>
                </a:moveTo>
                <a:lnTo>
                  <a:pt x="0" y="43312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49935" y="2038580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6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78536" y="2038580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398" y="144379"/>
                </a:moveTo>
                <a:lnTo>
                  <a:pt x="0" y="14437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7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78536" y="2038580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36"/>
                </a:lnTo>
                <a:lnTo>
                  <a:pt x="5871398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78536" y="2038580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79"/>
                </a:moveTo>
                <a:lnTo>
                  <a:pt x="5871398" y="144379"/>
                </a:lnTo>
                <a:lnTo>
                  <a:pt x="6015772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49935" y="2182960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49935" y="1560621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4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78534" y="1560621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400" y="144379"/>
                </a:moveTo>
                <a:lnTo>
                  <a:pt x="0" y="144379"/>
                </a:lnTo>
                <a:lnTo>
                  <a:pt x="144379" y="0"/>
                </a:lnTo>
                <a:lnTo>
                  <a:pt x="6015775" y="0"/>
                </a:lnTo>
                <a:lnTo>
                  <a:pt x="5871400" y="14437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78534" y="1560621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9"/>
                </a:moveTo>
                <a:lnTo>
                  <a:pt x="144379" y="0"/>
                </a:lnTo>
                <a:lnTo>
                  <a:pt x="6015775" y="0"/>
                </a:lnTo>
                <a:lnTo>
                  <a:pt x="6015775" y="433134"/>
                </a:lnTo>
                <a:lnTo>
                  <a:pt x="5871400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78534" y="1560621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79"/>
                </a:moveTo>
                <a:lnTo>
                  <a:pt x="5871400" y="144379"/>
                </a:lnTo>
                <a:lnTo>
                  <a:pt x="6015775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49935" y="1705001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49935" y="1075700"/>
            <a:ext cx="144780" cy="577850"/>
          </a:xfrm>
          <a:custGeom>
            <a:avLst/>
            <a:gdLst/>
            <a:ahLst/>
            <a:cxn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6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78534" y="1075700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5871400" y="144379"/>
                </a:moveTo>
                <a:lnTo>
                  <a:pt x="0" y="144379"/>
                </a:lnTo>
                <a:lnTo>
                  <a:pt x="144379" y="0"/>
                </a:lnTo>
                <a:lnTo>
                  <a:pt x="6015775" y="0"/>
                </a:lnTo>
                <a:lnTo>
                  <a:pt x="5871400" y="144379"/>
                </a:lnTo>
                <a:close/>
              </a:path>
            </a:pathLst>
          </a:custGeom>
          <a:solidFill>
            <a:srgbClr val="33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78534" y="1075700"/>
            <a:ext cx="6015990" cy="577850"/>
          </a:xfrm>
          <a:custGeom>
            <a:avLst/>
            <a:gdLst/>
            <a:ahLst/>
            <a:cxnLst/>
            <a:rect l="l" t="t" r="r" b="b"/>
            <a:pathLst>
              <a:path w="6015990" h="577850">
                <a:moveTo>
                  <a:pt x="0" y="144379"/>
                </a:moveTo>
                <a:lnTo>
                  <a:pt x="144379" y="0"/>
                </a:lnTo>
                <a:lnTo>
                  <a:pt x="6015775" y="0"/>
                </a:lnTo>
                <a:lnTo>
                  <a:pt x="6015775" y="433136"/>
                </a:lnTo>
                <a:lnTo>
                  <a:pt x="5871400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78534" y="1075700"/>
            <a:ext cx="6015990" cy="144780"/>
          </a:xfrm>
          <a:custGeom>
            <a:avLst/>
            <a:gdLst/>
            <a:ahLst/>
            <a:cxnLst/>
            <a:rect l="l" t="t" r="r" b="b"/>
            <a:pathLst>
              <a:path w="6015990" h="144780">
                <a:moveTo>
                  <a:pt x="0" y="144379"/>
                </a:moveTo>
                <a:lnTo>
                  <a:pt x="5871400" y="144379"/>
                </a:lnTo>
                <a:lnTo>
                  <a:pt x="6015775" y="0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49935" y="1220080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ln w="12699">
            <a:solidFill>
              <a:srgbClr val="117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578536" y="3607667"/>
            <a:ext cx="5871845" cy="328295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50800" rIns="0" bIns="0" rtlCol="0">
            <a:spAutoFit/>
          </a:bodyPr>
          <a:lstStyle/>
          <a:p>
            <a:pPr marR="72390" algn="ctr">
              <a:spcBef>
                <a:spcPts val="400"/>
              </a:spcBef>
            </a:pPr>
            <a:r>
              <a:rPr lang="es-ES" dirty="0">
                <a:latin typeface="Arial"/>
                <a:cs typeface="Arial"/>
              </a:rPr>
              <a:t>FROM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1578536" y="3134268"/>
            <a:ext cx="5871845" cy="326370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48894" rIns="0" bIns="0" rtlCol="0">
            <a:spAutoFit/>
          </a:bodyPr>
          <a:lstStyle/>
          <a:p>
            <a:pPr marL="1791335">
              <a:lnSpc>
                <a:spcPct val="100000"/>
              </a:lnSpc>
              <a:spcBef>
                <a:spcPts val="384"/>
              </a:spcBef>
            </a:pPr>
            <a:r>
              <a:rPr lang="es-ES" sz="1800" dirty="0">
                <a:latin typeface="Arial"/>
                <a:cs typeface="Arial"/>
              </a:rPr>
              <a:t>            RUN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78536" y="2658619"/>
            <a:ext cx="5871845" cy="328295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50800" rIns="0" bIns="0" rtlCol="0">
            <a:spAutoFit/>
          </a:bodyPr>
          <a:lstStyle/>
          <a:p>
            <a:pPr marR="70485" algn="ctr">
              <a:lnSpc>
                <a:spcPct val="100000"/>
              </a:lnSpc>
              <a:spcBef>
                <a:spcPts val="400"/>
              </a:spcBef>
            </a:pPr>
            <a:r>
              <a:rPr lang="es-ES" sz="1800" spc="-5" dirty="0">
                <a:solidFill>
                  <a:srgbClr val="244256"/>
                </a:solidFill>
                <a:latin typeface="Arial"/>
                <a:cs typeface="Arial"/>
              </a:rPr>
              <a:t>WORKDIR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78536" y="2182960"/>
            <a:ext cx="5871845" cy="340478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62865" rIns="0" bIns="0" rtlCol="0">
            <a:spAutoFit/>
          </a:bodyPr>
          <a:lstStyle/>
          <a:p>
            <a:pPr marL="1886585">
              <a:lnSpc>
                <a:spcPct val="100000"/>
              </a:lnSpc>
              <a:spcBef>
                <a:spcPts val="495"/>
              </a:spcBef>
            </a:pPr>
            <a:r>
              <a:rPr lang="es-ES" sz="1800" spc="-5" dirty="0">
                <a:solidFill>
                  <a:srgbClr val="244256"/>
                </a:solidFill>
                <a:latin typeface="Arial"/>
                <a:cs typeface="Arial"/>
              </a:rPr>
              <a:t>          </a:t>
            </a:r>
            <a:r>
              <a:rPr lang="es-ES" sz="1800" spc="-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COPY</a:t>
            </a:r>
            <a:endParaRPr sz="18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78534" y="1705001"/>
            <a:ext cx="5871845" cy="327013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49530" rIns="0" bIns="0" rtlCol="0">
            <a:spAutoFit/>
          </a:bodyPr>
          <a:lstStyle/>
          <a:p>
            <a:pPr marL="1854835">
              <a:lnSpc>
                <a:spcPct val="100000"/>
              </a:lnSpc>
              <a:spcBef>
                <a:spcPts val="390"/>
              </a:spcBef>
            </a:pPr>
            <a:r>
              <a:rPr lang="es-ES" sz="1800" dirty="0">
                <a:latin typeface="Arial"/>
                <a:cs typeface="Arial"/>
              </a:rPr>
              <a:t>         EXPOSE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78534" y="1220080"/>
            <a:ext cx="5871845" cy="433705"/>
          </a:xfrm>
          <a:prstGeom prst="rect">
            <a:avLst/>
          </a:prstGeom>
          <a:solidFill>
            <a:srgbClr val="00CACA"/>
          </a:solidFill>
        </p:spPr>
        <p:txBody>
          <a:bodyPr vert="horz" wrap="square" lIns="0" tIns="83820" rIns="0" bIns="0" rtlCol="0">
            <a:spAutoFit/>
          </a:bodyPr>
          <a:lstStyle/>
          <a:p>
            <a:pPr marR="69215" algn="ctr">
              <a:lnSpc>
                <a:spcPct val="100000"/>
              </a:lnSpc>
              <a:spcBef>
                <a:spcPts val="660"/>
              </a:spcBef>
            </a:pPr>
            <a:r>
              <a:rPr sz="1800" dirty="0">
                <a:solidFill>
                  <a:srgbClr val="244256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24" y="284612"/>
            <a:ext cx="513842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GB" sz="2850" spc="0" dirty="0"/>
              <a:t>Docker Network</a:t>
            </a:r>
            <a:endParaRPr sz="285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E42B-BF9B-C841-833F-C0D3A33DB650}"/>
              </a:ext>
            </a:extLst>
          </p:cNvPr>
          <p:cNvSpPr txBox="1"/>
          <p:nvPr/>
        </p:nvSpPr>
        <p:spPr>
          <a:xfrm>
            <a:off x="914400" y="104775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$docker run –it –p &lt;</a:t>
            </a:r>
            <a:r>
              <a:rPr lang="en-US" dirty="0" err="1"/>
              <a:t>localport</a:t>
            </a:r>
            <a:r>
              <a:rPr lang="en-US" dirty="0"/>
              <a:t>&gt;:&lt;</a:t>
            </a:r>
            <a:r>
              <a:rPr lang="en-US" dirty="0" err="1"/>
              <a:t>dockerport</a:t>
            </a:r>
            <a:r>
              <a:rPr lang="en-US" dirty="0"/>
              <a:t>&gt;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B41BB-9554-E44F-B12A-55321BCA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81150"/>
            <a:ext cx="6939632" cy="2899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6FF2A-D6ED-A243-B2F6-B86D1FFF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81150"/>
            <a:ext cx="6939632" cy="2899334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6B9BE77-AD0A-3A45-80ED-AA1C45665B79}"/>
              </a:ext>
            </a:extLst>
          </p:cNvPr>
          <p:cNvCxnSpPr/>
          <p:nvPr/>
        </p:nvCxnSpPr>
        <p:spPr>
          <a:xfrm>
            <a:off x="5029200" y="3486150"/>
            <a:ext cx="990600" cy="762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4ECC375-7078-AC4D-947D-D42F7601B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89172"/>
            <a:ext cx="9144000" cy="3400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7F21F56-4201-214C-87C9-8F9A207C2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624" y="284612"/>
            <a:ext cx="513842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GB" sz="2850" spc="0" dirty="0"/>
              <a:t>Docker Hub</a:t>
            </a:r>
            <a:endParaRPr sz="28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C41DA-6B79-A44F-981E-3885E3552C1F}"/>
              </a:ext>
            </a:extLst>
          </p:cNvPr>
          <p:cNvSpPr txBox="1"/>
          <p:nvPr/>
        </p:nvSpPr>
        <p:spPr>
          <a:xfrm>
            <a:off x="1295400" y="1391357"/>
            <a:ext cx="5380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$docker login</a:t>
            </a:r>
          </a:p>
          <a:p>
            <a:endParaRPr lang="en-US" dirty="0"/>
          </a:p>
          <a:p>
            <a:r>
              <a:rPr lang="en-US" dirty="0"/>
              <a:t>$docker push</a:t>
            </a:r>
          </a:p>
          <a:p>
            <a:endParaRPr lang="en-US" dirty="0"/>
          </a:p>
          <a:p>
            <a:r>
              <a:rPr lang="en-US" dirty="0"/>
              <a:t>$docker pull </a:t>
            </a:r>
            <a:r>
              <a:rPr lang="en-US" dirty="0" err="1"/>
              <a:t>sabarishg</a:t>
            </a:r>
            <a:r>
              <a:rPr lang="en-US" dirty="0"/>
              <a:t>/</a:t>
            </a:r>
            <a:r>
              <a:rPr lang="en-US" dirty="0" err="1"/>
              <a:t>ninjatest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$docker run –it –p 8009:3000 </a:t>
            </a:r>
            <a:r>
              <a:rPr lang="en-US" dirty="0" err="1"/>
              <a:t>sabarishg</a:t>
            </a:r>
            <a:r>
              <a:rPr lang="en-US" dirty="0"/>
              <a:t>/</a:t>
            </a:r>
            <a:r>
              <a:rPr lang="en-US" dirty="0" err="1"/>
              <a:t>ninjatest:latest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7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823" y="1328443"/>
            <a:ext cx="7546977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Arial"/>
                <a:cs typeface="Arial"/>
              </a:rPr>
              <a:t>Section </a:t>
            </a:r>
            <a:r>
              <a:rPr sz="4000" spc="-5" dirty="0">
                <a:latin typeface="Arial"/>
                <a:cs typeface="Arial"/>
              </a:rPr>
              <a:t>4:  </a:t>
            </a:r>
            <a:endParaRPr lang="en-GB" sz="4000" spc="-5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4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Compose</a:t>
            </a:r>
            <a:endParaRPr lang="en-GB" sz="4000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4000" spc="-5" dirty="0">
                <a:solidFill>
                  <a:srgbClr val="FFFFFF"/>
                </a:solidFill>
                <a:latin typeface="Arial"/>
                <a:cs typeface="Arial"/>
              </a:rPr>
              <a:t>Docker Swarm vs K8s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2389" y="4508860"/>
            <a:ext cx="2990044" cy="58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7139" y="4530615"/>
            <a:ext cx="2900680" cy="492125"/>
          </a:xfrm>
          <a:custGeom>
            <a:avLst/>
            <a:gdLst/>
            <a:ahLst/>
            <a:cxnLst/>
            <a:rect l="l" t="t" r="r" b="b"/>
            <a:pathLst>
              <a:path w="2900679" h="492125">
                <a:moveTo>
                  <a:pt x="0" y="82024"/>
                </a:moveTo>
                <a:lnTo>
                  <a:pt x="6446" y="50097"/>
                </a:lnTo>
                <a:lnTo>
                  <a:pt x="24024" y="24024"/>
                </a:lnTo>
                <a:lnTo>
                  <a:pt x="50097" y="6446"/>
                </a:lnTo>
                <a:lnTo>
                  <a:pt x="82024" y="0"/>
                </a:lnTo>
                <a:lnTo>
                  <a:pt x="2818494" y="0"/>
                </a:lnTo>
                <a:lnTo>
                  <a:pt x="2864007" y="13784"/>
                </a:lnTo>
                <a:lnTo>
                  <a:pt x="2894281" y="50634"/>
                </a:lnTo>
                <a:lnTo>
                  <a:pt x="2900519" y="82024"/>
                </a:lnTo>
                <a:lnTo>
                  <a:pt x="2900519" y="410099"/>
                </a:lnTo>
                <a:lnTo>
                  <a:pt x="2894073" y="442022"/>
                </a:lnTo>
                <a:lnTo>
                  <a:pt x="2876494" y="468086"/>
                </a:lnTo>
                <a:lnTo>
                  <a:pt x="2850421" y="485656"/>
                </a:lnTo>
                <a:lnTo>
                  <a:pt x="2818494" y="492099"/>
                </a:lnTo>
                <a:lnTo>
                  <a:pt x="82024" y="492099"/>
                </a:lnTo>
                <a:lnTo>
                  <a:pt x="50097" y="485656"/>
                </a:lnTo>
                <a:lnTo>
                  <a:pt x="24024" y="468086"/>
                </a:lnTo>
                <a:lnTo>
                  <a:pt x="6446" y="442022"/>
                </a:lnTo>
                <a:lnTo>
                  <a:pt x="0" y="410099"/>
                </a:lnTo>
                <a:lnTo>
                  <a:pt x="0" y="82024"/>
                </a:lnTo>
                <a:close/>
              </a:path>
            </a:pathLst>
          </a:custGeom>
          <a:ln w="9524">
            <a:solidFill>
              <a:srgbClr val="008C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910" y="273345"/>
            <a:ext cx="7569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708391"/>
                </a:solidFill>
                <a:latin typeface="Arial"/>
                <a:cs typeface="Arial"/>
              </a:rPr>
              <a:t>Docker Compose: </a:t>
            </a:r>
            <a:r>
              <a:rPr sz="2800" spc="-5" dirty="0">
                <a:solidFill>
                  <a:srgbClr val="708391"/>
                </a:solidFill>
              </a:rPr>
              <a:t>Multi Container</a:t>
            </a:r>
            <a:r>
              <a:rPr sz="2800" spc="-65" dirty="0">
                <a:solidFill>
                  <a:srgbClr val="708391"/>
                </a:solidFill>
              </a:rPr>
              <a:t> </a:t>
            </a:r>
            <a:r>
              <a:rPr sz="2800" spc="-5" dirty="0">
                <a:solidFill>
                  <a:srgbClr val="708391"/>
                </a:solidFill>
              </a:rPr>
              <a:t>Applications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281" y="4862190"/>
            <a:ext cx="153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797979"/>
                </a:solidFill>
                <a:latin typeface="Arial"/>
                <a:cs typeface="Arial"/>
              </a:rPr>
              <a:t>49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2886" y="1107722"/>
            <a:ext cx="4218305" cy="446405"/>
          </a:xfrm>
          <a:custGeom>
            <a:avLst/>
            <a:gdLst/>
            <a:ahLst/>
            <a:cxnLst/>
            <a:rect l="l" t="t" r="r" b="b"/>
            <a:pathLst>
              <a:path w="4218305" h="446405">
                <a:moveTo>
                  <a:pt x="0" y="74302"/>
                </a:moveTo>
                <a:lnTo>
                  <a:pt x="5838" y="45381"/>
                </a:lnTo>
                <a:lnTo>
                  <a:pt x="21762" y="21763"/>
                </a:lnTo>
                <a:lnTo>
                  <a:pt x="45379" y="5839"/>
                </a:lnTo>
                <a:lnTo>
                  <a:pt x="74300" y="0"/>
                </a:lnTo>
                <a:lnTo>
                  <a:pt x="4144004" y="0"/>
                </a:lnTo>
                <a:lnTo>
                  <a:pt x="4185242" y="12484"/>
                </a:lnTo>
                <a:lnTo>
                  <a:pt x="4212651" y="45868"/>
                </a:lnTo>
                <a:lnTo>
                  <a:pt x="4218304" y="74302"/>
                </a:lnTo>
                <a:lnTo>
                  <a:pt x="4218304" y="371496"/>
                </a:lnTo>
                <a:lnTo>
                  <a:pt x="4212467" y="400419"/>
                </a:lnTo>
                <a:lnTo>
                  <a:pt x="4196548" y="424036"/>
                </a:lnTo>
                <a:lnTo>
                  <a:pt x="4172931" y="439960"/>
                </a:lnTo>
                <a:lnTo>
                  <a:pt x="4144004" y="445799"/>
                </a:lnTo>
                <a:lnTo>
                  <a:pt x="74300" y="445799"/>
                </a:lnTo>
                <a:lnTo>
                  <a:pt x="45379" y="439960"/>
                </a:lnTo>
                <a:lnTo>
                  <a:pt x="21762" y="424036"/>
                </a:lnTo>
                <a:lnTo>
                  <a:pt x="5838" y="400419"/>
                </a:lnTo>
                <a:lnTo>
                  <a:pt x="0" y="371496"/>
                </a:lnTo>
                <a:lnTo>
                  <a:pt x="0" y="74302"/>
                </a:lnTo>
                <a:close/>
              </a:path>
            </a:pathLst>
          </a:custGeom>
          <a:ln w="9524">
            <a:solidFill>
              <a:srgbClr val="008C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5661" y="1591862"/>
            <a:ext cx="3761740" cy="9779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Build and run one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at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Manually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connect containers</a:t>
            </a:r>
            <a:r>
              <a:rPr sz="1400" spc="-3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together</a:t>
            </a:r>
            <a:endParaRPr sz="1400">
              <a:latin typeface="Arial"/>
              <a:cs typeface="Arial"/>
            </a:endParaRPr>
          </a:p>
          <a:p>
            <a:pPr marL="271145" marR="5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Must be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careful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with dependencies and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start 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up</a:t>
            </a:r>
            <a:r>
              <a:rPr sz="1400" spc="-1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10615" y="1112642"/>
            <a:ext cx="4230370" cy="446405"/>
          </a:xfrm>
          <a:custGeom>
            <a:avLst/>
            <a:gdLst/>
            <a:ahLst/>
            <a:cxnLst/>
            <a:rect l="l" t="t" r="r" b="b"/>
            <a:pathLst>
              <a:path w="4230370" h="446405">
                <a:moveTo>
                  <a:pt x="0" y="74302"/>
                </a:moveTo>
                <a:lnTo>
                  <a:pt x="5836" y="45381"/>
                </a:lnTo>
                <a:lnTo>
                  <a:pt x="21756" y="21763"/>
                </a:lnTo>
                <a:lnTo>
                  <a:pt x="45372" y="5839"/>
                </a:lnTo>
                <a:lnTo>
                  <a:pt x="74299" y="0"/>
                </a:lnTo>
                <a:lnTo>
                  <a:pt x="4155441" y="0"/>
                </a:lnTo>
                <a:lnTo>
                  <a:pt x="4196665" y="12484"/>
                </a:lnTo>
                <a:lnTo>
                  <a:pt x="4224088" y="45868"/>
                </a:lnTo>
                <a:lnTo>
                  <a:pt x="4229741" y="74302"/>
                </a:lnTo>
                <a:lnTo>
                  <a:pt x="4229741" y="371496"/>
                </a:lnTo>
                <a:lnTo>
                  <a:pt x="4223901" y="400419"/>
                </a:lnTo>
                <a:lnTo>
                  <a:pt x="4207975" y="424036"/>
                </a:lnTo>
                <a:lnTo>
                  <a:pt x="4184358" y="439960"/>
                </a:lnTo>
                <a:lnTo>
                  <a:pt x="4155441" y="445799"/>
                </a:lnTo>
                <a:lnTo>
                  <a:pt x="74299" y="445799"/>
                </a:lnTo>
                <a:lnTo>
                  <a:pt x="45372" y="439960"/>
                </a:lnTo>
                <a:lnTo>
                  <a:pt x="21756" y="424036"/>
                </a:lnTo>
                <a:lnTo>
                  <a:pt x="5836" y="400419"/>
                </a:lnTo>
                <a:lnTo>
                  <a:pt x="0" y="371496"/>
                </a:lnTo>
                <a:lnTo>
                  <a:pt x="0" y="74302"/>
                </a:lnTo>
                <a:close/>
              </a:path>
            </a:pathLst>
          </a:custGeom>
          <a:ln w="9524">
            <a:solidFill>
              <a:srgbClr val="008C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5618" y="3261393"/>
            <a:ext cx="518513" cy="439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43428" y="1680130"/>
            <a:ext cx="3909695" cy="12160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Define multi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 in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compose.yml</a:t>
            </a:r>
            <a:r>
              <a:rPr sz="1400" spc="-8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Single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command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 deploy entire</a:t>
            </a:r>
            <a:r>
              <a:rPr sz="1400" spc="-3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Handles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</a:t>
            </a:r>
            <a:r>
              <a:rPr sz="1400" spc="-1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dependencies</a:t>
            </a:r>
            <a:endParaRPr sz="1400">
              <a:latin typeface="Arial"/>
              <a:cs typeface="Arial"/>
            </a:endParaRPr>
          </a:p>
          <a:p>
            <a:pPr marL="271145" marR="513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Works with Docker Swarm, Networking,  Volumes, Universal Control</a:t>
            </a:r>
            <a:r>
              <a:rPr sz="1400" spc="-2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68538" y="3408168"/>
            <a:ext cx="794628" cy="105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21237" y="3440867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173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82161" y="3399593"/>
            <a:ext cx="103874" cy="82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1264" y="3238118"/>
            <a:ext cx="518513" cy="439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79269" y="3766379"/>
            <a:ext cx="282951" cy="285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3725" y="3349279"/>
            <a:ext cx="278356" cy="2854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3725" y="2871776"/>
            <a:ext cx="278356" cy="2853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99315" y="3203143"/>
            <a:ext cx="487823" cy="4878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7817" y="3450368"/>
            <a:ext cx="878608" cy="1053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10517" y="3483068"/>
            <a:ext cx="686435" cy="0"/>
          </a:xfrm>
          <a:custGeom>
            <a:avLst/>
            <a:gdLst/>
            <a:ahLst/>
            <a:cxnLst/>
            <a:rect l="l" t="t" r="r" b="b"/>
            <a:pathLst>
              <a:path w="686435">
                <a:moveTo>
                  <a:pt x="0" y="0"/>
                </a:moveTo>
                <a:lnTo>
                  <a:pt x="68615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55413" y="3441793"/>
            <a:ext cx="103879" cy="82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57927" y="2972869"/>
            <a:ext cx="878498" cy="5805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10626" y="3051143"/>
            <a:ext cx="699135" cy="429895"/>
          </a:xfrm>
          <a:custGeom>
            <a:avLst/>
            <a:gdLst/>
            <a:ahLst/>
            <a:cxnLst/>
            <a:rect l="l" t="t" r="r" b="b"/>
            <a:pathLst>
              <a:path w="699135" h="429895">
                <a:moveTo>
                  <a:pt x="0" y="429624"/>
                </a:moveTo>
                <a:lnTo>
                  <a:pt x="69893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57573" y="3012293"/>
            <a:ext cx="107217" cy="908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57897" y="3448068"/>
            <a:ext cx="844598" cy="5247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10596" y="3480768"/>
            <a:ext cx="663575" cy="376555"/>
          </a:xfrm>
          <a:custGeom>
            <a:avLst/>
            <a:gdLst/>
            <a:ahLst/>
            <a:cxnLst/>
            <a:rect l="l" t="t" r="r" b="b"/>
            <a:pathLst>
              <a:path w="663575" h="376554">
                <a:moveTo>
                  <a:pt x="0" y="0"/>
                </a:moveTo>
                <a:lnTo>
                  <a:pt x="663488" y="376449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2445" y="3805567"/>
            <a:ext cx="107754" cy="88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0439" y="3603418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2855469" y="917723"/>
                </a:moveTo>
                <a:lnTo>
                  <a:pt x="0" y="917723"/>
                </a:lnTo>
                <a:lnTo>
                  <a:pt x="1427722" y="0"/>
                </a:lnTo>
                <a:lnTo>
                  <a:pt x="2855469" y="917723"/>
                </a:lnTo>
                <a:close/>
              </a:path>
            </a:pathLst>
          </a:custGeom>
          <a:solidFill>
            <a:srgbClr val="E1E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10438" y="3603417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0" y="917723"/>
                </a:moveTo>
                <a:lnTo>
                  <a:pt x="1427722" y="0"/>
                </a:lnTo>
                <a:lnTo>
                  <a:pt x="2855469" y="917723"/>
                </a:lnTo>
                <a:lnTo>
                  <a:pt x="0" y="917723"/>
                </a:lnTo>
                <a:close/>
              </a:path>
            </a:pathLst>
          </a:custGeom>
          <a:ln w="9524">
            <a:solidFill>
              <a:srgbClr val="E1EB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44737" y="4485716"/>
            <a:ext cx="640978" cy="597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34538" y="4490115"/>
            <a:ext cx="640973" cy="597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07437" y="4494515"/>
            <a:ext cx="640973" cy="597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84185" y="4488936"/>
            <a:ext cx="640973" cy="5974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4934" y="4483341"/>
            <a:ext cx="640973" cy="597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62236" y="3121868"/>
            <a:ext cx="556848" cy="5553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60487" y="4056891"/>
            <a:ext cx="1735455" cy="351790"/>
          </a:xfrm>
          <a:custGeom>
            <a:avLst/>
            <a:gdLst/>
            <a:ahLst/>
            <a:cxnLst/>
            <a:rect l="l" t="t" r="r" b="b"/>
            <a:pathLst>
              <a:path w="1735454" h="351789">
                <a:moveTo>
                  <a:pt x="0" y="175799"/>
                </a:moveTo>
                <a:lnTo>
                  <a:pt x="3184" y="160629"/>
                </a:lnTo>
                <a:lnTo>
                  <a:pt x="12562" y="145818"/>
                </a:lnTo>
                <a:lnTo>
                  <a:pt x="48862" y="117482"/>
                </a:lnTo>
                <a:lnTo>
                  <a:pt x="106815" y="91213"/>
                </a:lnTo>
                <a:lnTo>
                  <a:pt x="143260" y="78986"/>
                </a:lnTo>
                <a:lnTo>
                  <a:pt x="184338" y="67434"/>
                </a:lnTo>
                <a:lnTo>
                  <a:pt x="229788" y="56610"/>
                </a:lnTo>
                <a:lnTo>
                  <a:pt x="279349" y="46566"/>
                </a:lnTo>
                <a:lnTo>
                  <a:pt x="332761" y="37355"/>
                </a:lnTo>
                <a:lnTo>
                  <a:pt x="389764" y="29031"/>
                </a:lnTo>
                <a:lnTo>
                  <a:pt x="450097" y="21645"/>
                </a:lnTo>
                <a:lnTo>
                  <a:pt x="513500" y="15251"/>
                </a:lnTo>
                <a:lnTo>
                  <a:pt x="579712" y="9901"/>
                </a:lnTo>
                <a:lnTo>
                  <a:pt x="648473" y="5648"/>
                </a:lnTo>
                <a:lnTo>
                  <a:pt x="719523" y="2545"/>
                </a:lnTo>
                <a:lnTo>
                  <a:pt x="792602" y="645"/>
                </a:lnTo>
                <a:lnTo>
                  <a:pt x="867448" y="0"/>
                </a:lnTo>
                <a:lnTo>
                  <a:pt x="942294" y="645"/>
                </a:lnTo>
                <a:lnTo>
                  <a:pt x="1015372" y="2545"/>
                </a:lnTo>
                <a:lnTo>
                  <a:pt x="1086422" y="5648"/>
                </a:lnTo>
                <a:lnTo>
                  <a:pt x="1155183" y="9901"/>
                </a:lnTo>
                <a:lnTo>
                  <a:pt x="1221396" y="15251"/>
                </a:lnTo>
                <a:lnTo>
                  <a:pt x="1284799" y="21645"/>
                </a:lnTo>
                <a:lnTo>
                  <a:pt x="1345132" y="29031"/>
                </a:lnTo>
                <a:lnTo>
                  <a:pt x="1402134" y="37355"/>
                </a:lnTo>
                <a:lnTo>
                  <a:pt x="1455546" y="46566"/>
                </a:lnTo>
                <a:lnTo>
                  <a:pt x="1505108" y="56610"/>
                </a:lnTo>
                <a:lnTo>
                  <a:pt x="1550557" y="67434"/>
                </a:lnTo>
                <a:lnTo>
                  <a:pt x="1591635" y="78986"/>
                </a:lnTo>
                <a:lnTo>
                  <a:pt x="1628081" y="91213"/>
                </a:lnTo>
                <a:lnTo>
                  <a:pt x="1686034" y="117482"/>
                </a:lnTo>
                <a:lnTo>
                  <a:pt x="1722333" y="145818"/>
                </a:lnTo>
                <a:lnTo>
                  <a:pt x="1734896" y="175799"/>
                </a:lnTo>
                <a:lnTo>
                  <a:pt x="1707020" y="220172"/>
                </a:lnTo>
                <a:lnTo>
                  <a:pt x="1659634" y="247525"/>
                </a:lnTo>
                <a:lnTo>
                  <a:pt x="1591635" y="272601"/>
                </a:lnTo>
                <a:lnTo>
                  <a:pt x="1550557" y="284154"/>
                </a:lnTo>
                <a:lnTo>
                  <a:pt x="1505108" y="294979"/>
                </a:lnTo>
                <a:lnTo>
                  <a:pt x="1455546" y="305024"/>
                </a:lnTo>
                <a:lnTo>
                  <a:pt x="1402134" y="314235"/>
                </a:lnTo>
                <a:lnTo>
                  <a:pt x="1345132" y="322561"/>
                </a:lnTo>
                <a:lnTo>
                  <a:pt x="1284799" y="329948"/>
                </a:lnTo>
                <a:lnTo>
                  <a:pt x="1221396" y="336344"/>
                </a:lnTo>
                <a:lnTo>
                  <a:pt x="1155183" y="341695"/>
                </a:lnTo>
                <a:lnTo>
                  <a:pt x="1086422" y="345948"/>
                </a:lnTo>
                <a:lnTo>
                  <a:pt x="1015372" y="349052"/>
                </a:lnTo>
                <a:lnTo>
                  <a:pt x="942294" y="350953"/>
                </a:lnTo>
                <a:lnTo>
                  <a:pt x="867448" y="351599"/>
                </a:lnTo>
                <a:lnTo>
                  <a:pt x="792602" y="350953"/>
                </a:lnTo>
                <a:lnTo>
                  <a:pt x="719523" y="349052"/>
                </a:lnTo>
                <a:lnTo>
                  <a:pt x="648473" y="345948"/>
                </a:lnTo>
                <a:lnTo>
                  <a:pt x="579712" y="341695"/>
                </a:lnTo>
                <a:lnTo>
                  <a:pt x="513500" y="336344"/>
                </a:lnTo>
                <a:lnTo>
                  <a:pt x="450097" y="329948"/>
                </a:lnTo>
                <a:lnTo>
                  <a:pt x="389764" y="322561"/>
                </a:lnTo>
                <a:lnTo>
                  <a:pt x="332761" y="314235"/>
                </a:lnTo>
                <a:lnTo>
                  <a:pt x="279349" y="305024"/>
                </a:lnTo>
                <a:lnTo>
                  <a:pt x="229788" y="294979"/>
                </a:lnTo>
                <a:lnTo>
                  <a:pt x="184338" y="284154"/>
                </a:lnTo>
                <a:lnTo>
                  <a:pt x="143260" y="272601"/>
                </a:lnTo>
                <a:lnTo>
                  <a:pt x="106815" y="260374"/>
                </a:lnTo>
                <a:lnTo>
                  <a:pt x="48862" y="234106"/>
                </a:lnTo>
                <a:lnTo>
                  <a:pt x="12562" y="205774"/>
                </a:lnTo>
                <a:lnTo>
                  <a:pt x="3184" y="190965"/>
                </a:lnTo>
                <a:lnTo>
                  <a:pt x="0" y="175799"/>
                </a:lnTo>
                <a:close/>
              </a:path>
            </a:pathLst>
          </a:custGeom>
          <a:ln w="9524">
            <a:solidFill>
              <a:srgbClr val="008E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69788" y="4136241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9787" y="4136241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84963" y="4049191"/>
            <a:ext cx="417299" cy="4172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41684" y="4095891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41684" y="4095891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56859" y="4008842"/>
            <a:ext cx="417299" cy="4172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54961" y="4282316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54960" y="4282316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70136" y="4195266"/>
            <a:ext cx="417299" cy="4172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10461" y="3913142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10461" y="3913142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25636" y="3826067"/>
            <a:ext cx="417299" cy="4172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6C15-2430-BD43-8926-2272C5BB7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85750"/>
            <a:ext cx="8726165" cy="461665"/>
          </a:xfrm>
        </p:spPr>
        <p:txBody>
          <a:bodyPr/>
          <a:lstStyle/>
          <a:p>
            <a:r>
              <a:rPr lang="en-US" dirty="0"/>
              <a:t>    K8’s vs Docker Swarm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5D5D3-C58C-4E44-A70D-647EFC1D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71550"/>
            <a:ext cx="5324111" cy="4095916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A86A1B5C-AE99-E244-AA2B-D1F9A0C70F39}"/>
              </a:ext>
            </a:extLst>
          </p:cNvPr>
          <p:cNvSpPr/>
          <p:nvPr/>
        </p:nvSpPr>
        <p:spPr>
          <a:xfrm>
            <a:off x="228600" y="819150"/>
            <a:ext cx="1905000" cy="1219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Cluster Strength is stronger in case of K8’s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17EACE5-948B-B54B-8FCD-E09678133828}"/>
              </a:ext>
            </a:extLst>
          </p:cNvPr>
          <p:cNvSpPr/>
          <p:nvPr/>
        </p:nvSpPr>
        <p:spPr>
          <a:xfrm>
            <a:off x="89491" y="2060909"/>
            <a:ext cx="1905000" cy="1219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K8’s cluster is more secure the way it is designed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78DF0F-F372-A841-AD2D-11084E7DA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11"/>
            <a:ext cx="9144000" cy="50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6C15-2430-BD43-8926-2272C5BB7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85750"/>
            <a:ext cx="8726165" cy="461665"/>
          </a:xfrm>
        </p:spPr>
        <p:txBody>
          <a:bodyPr/>
          <a:lstStyle/>
          <a:p>
            <a:r>
              <a:rPr lang="en-US" dirty="0"/>
              <a:t>    K8’s vs Docker Swarm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5D5D3-C58C-4E44-A70D-647EFC1D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971550"/>
            <a:ext cx="5324111" cy="4095916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A86A1B5C-AE99-E244-AA2B-D1F9A0C70F39}"/>
              </a:ext>
            </a:extLst>
          </p:cNvPr>
          <p:cNvSpPr/>
          <p:nvPr/>
        </p:nvSpPr>
        <p:spPr>
          <a:xfrm>
            <a:off x="228600" y="819150"/>
            <a:ext cx="1905000" cy="1219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Cluster Strength is stronger in case of K8’s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17EACE5-948B-B54B-8FCD-E09678133828}"/>
              </a:ext>
            </a:extLst>
          </p:cNvPr>
          <p:cNvSpPr/>
          <p:nvPr/>
        </p:nvSpPr>
        <p:spPr>
          <a:xfrm>
            <a:off x="89491" y="2060909"/>
            <a:ext cx="1905000" cy="1219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K8’s cluster is more secure the way it is designed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B0CD196-B7C9-3C4C-ABA2-AC1CB22630E2}"/>
              </a:ext>
            </a:extLst>
          </p:cNvPr>
          <p:cNvSpPr/>
          <p:nvPr/>
        </p:nvSpPr>
        <p:spPr>
          <a:xfrm>
            <a:off x="7010399" y="1504950"/>
            <a:ext cx="2044109" cy="15380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Scalability though faster in swarm, auto scaling makes it less useful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5BC3DC00-C348-0B4B-B521-478C30B9E5E8}"/>
              </a:ext>
            </a:extLst>
          </p:cNvPr>
          <p:cNvSpPr/>
          <p:nvPr/>
        </p:nvSpPr>
        <p:spPr>
          <a:xfrm>
            <a:off x="25695" y="3304744"/>
            <a:ext cx="1905000" cy="1219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Along with HELM it is very easy for rollback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3133268-52BA-BA46-9FD4-E04BE7E355FC}"/>
              </a:ext>
            </a:extLst>
          </p:cNvPr>
          <p:cNvSpPr/>
          <p:nvPr/>
        </p:nvSpPr>
        <p:spPr>
          <a:xfrm>
            <a:off x="7143235" y="3841621"/>
            <a:ext cx="1905000" cy="1219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Kubectl</a:t>
            </a:r>
            <a:r>
              <a:rPr lang="en-US" sz="1400" dirty="0"/>
              <a:t> makes easy for k8s log</a:t>
            </a:r>
          </a:p>
        </p:txBody>
      </p:sp>
    </p:spTree>
    <p:extLst>
      <p:ext uri="{BB962C8B-B14F-4D97-AF65-F5344CB8AC3E}">
        <p14:creationId xmlns:p14="http://schemas.microsoft.com/office/powerpoint/2010/main" val="148792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EC6E-4AEC-B540-8DC1-2AD58CB0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61665"/>
          </a:xfrm>
        </p:spPr>
        <p:txBody>
          <a:bodyPr/>
          <a:lstStyle/>
          <a:p>
            <a:r>
              <a:rPr lang="en-US" dirty="0"/>
              <a:t>K8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A71B3-015D-2F45-B617-A99324AA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96" y="1083399"/>
            <a:ext cx="4011028" cy="35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1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666750"/>
            <a:ext cx="8689978" cy="3718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89175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Arial"/>
                <a:cs typeface="Arial"/>
              </a:rPr>
              <a:t>Section </a:t>
            </a:r>
            <a:r>
              <a:rPr sz="4000" spc="-5" dirty="0">
                <a:latin typeface="Arial"/>
                <a:cs typeface="Arial"/>
              </a:rPr>
              <a:t>1: </a:t>
            </a:r>
            <a:r>
              <a:rPr lang="en-GB" sz="4000" spc="-5" dirty="0">
                <a:latin typeface="Arial"/>
                <a:cs typeface="Arial"/>
              </a:rPr>
              <a:t>   </a:t>
            </a:r>
            <a:r>
              <a:rPr sz="4000" spc="-5" dirty="0">
                <a:latin typeface="Arial"/>
                <a:cs typeface="Arial"/>
              </a:rPr>
              <a:t> </a:t>
            </a:r>
            <a:endParaRPr lang="en-GB" sz="4000" spc="-5" dirty="0">
              <a:latin typeface="Arial"/>
              <a:cs typeface="Arial"/>
            </a:endParaRPr>
          </a:p>
          <a:p>
            <a:pPr marL="12700" marR="2289175">
              <a:lnSpc>
                <a:spcPct val="100000"/>
              </a:lnSpc>
              <a:spcBef>
                <a:spcPts val="100"/>
              </a:spcBef>
            </a:pPr>
            <a:r>
              <a:rPr lang="en-GB" sz="4000" spc="-1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lang="en-GB" sz="4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lang="en-GB" sz="4000" spc="-5" dirty="0">
                <a:solidFill>
                  <a:srgbClr val="FFFFFF"/>
                </a:solidFill>
                <a:latin typeface="Arial"/>
                <a:cs typeface="Arial"/>
              </a:rPr>
              <a:t> Container</a:t>
            </a:r>
            <a:endParaRPr sz="4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en-GB" sz="4000" spc="-10" dirty="0">
                <a:solidFill>
                  <a:srgbClr val="FFFFFF"/>
                </a:solidFill>
                <a:latin typeface="Arial"/>
                <a:cs typeface="Arial"/>
              </a:rPr>
              <a:t>- Docker Vs Virtual machine</a:t>
            </a:r>
          </a:p>
          <a:p>
            <a:pPr marL="12700" marR="5080">
              <a:lnSpc>
                <a:spcPct val="100000"/>
              </a:lnSpc>
            </a:pPr>
            <a:r>
              <a:rPr lang="en-GB" sz="4000" spc="-10" dirty="0">
                <a:solidFill>
                  <a:srgbClr val="FFFFFF"/>
                </a:solidFill>
                <a:latin typeface="Arial"/>
                <a:cs typeface="Arial"/>
              </a:rPr>
              <a:t>- Into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endParaRPr lang="en-GB" sz="4000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en-GB" sz="4000" spc="-5" dirty="0">
                <a:solidFill>
                  <a:srgbClr val="FFFFFF"/>
                </a:solidFill>
                <a:latin typeface="Arial"/>
                <a:cs typeface="Arial"/>
              </a:rPr>
              <a:t>- Common Vocabs</a:t>
            </a:r>
          </a:p>
          <a:p>
            <a:pPr marL="12700" marR="5080">
              <a:lnSpc>
                <a:spcPct val="100000"/>
              </a:lnSpc>
            </a:pP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86966" y="149426"/>
            <a:ext cx="6031707" cy="461665"/>
          </a:xfrm>
        </p:spPr>
        <p:txBody>
          <a:bodyPr/>
          <a:lstStyle/>
          <a:p>
            <a:r>
              <a:rPr lang="en-US" dirty="0"/>
              <a:t>K8s </a:t>
            </a:r>
            <a:r>
              <a:rPr lang="en-US" dirty="0">
                <a:hlinkClick r:id="rId2"/>
              </a:rPr>
              <a:t>components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055940"/>
            <a:ext cx="342900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900" b="1" dirty="0" err="1"/>
              <a:t>kube-apiserver</a:t>
            </a:r>
            <a:endParaRPr lang="en-US" sz="900" b="1" dirty="0"/>
          </a:p>
          <a:p>
            <a:r>
              <a:rPr lang="en-US" sz="900" dirty="0"/>
              <a:t>The API server is a component of the Kubernetes control plane that exposes the Kubernetes API. The API server is the front end for the Kubernetes control plane.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2095688"/>
            <a:ext cx="3429000" cy="5078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b="1" dirty="0" err="1"/>
              <a:t>etcd</a:t>
            </a:r>
            <a:endParaRPr lang="en-US" sz="900" b="1" dirty="0"/>
          </a:p>
          <a:p>
            <a:r>
              <a:rPr lang="en-US" sz="900" dirty="0"/>
              <a:t>Consistent and highly-available key value store used as Kubernetes' backing store for all cluster data.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2913491"/>
            <a:ext cx="3429000" cy="5078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900" b="1" dirty="0" err="1"/>
              <a:t>kube</a:t>
            </a:r>
            <a:r>
              <a:rPr lang="en-US" sz="900" b="1" dirty="0"/>
              <a:t>-scheduler</a:t>
            </a:r>
          </a:p>
          <a:p>
            <a:r>
              <a:rPr lang="en-US" sz="900" dirty="0"/>
              <a:t>Control plane component that watches for newly created Pods with no assigned node, and selects a node for them to run 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3000" y="3858576"/>
            <a:ext cx="34290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900" b="1" dirty="0" err="1"/>
              <a:t>kube</a:t>
            </a:r>
            <a:r>
              <a:rPr lang="en-US" sz="900" b="1" dirty="0"/>
              <a:t>-controller-manager</a:t>
            </a:r>
          </a:p>
          <a:p>
            <a:r>
              <a:rPr lang="en-US" sz="900" dirty="0"/>
              <a:t>Control Plane component that runs controller processes.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0" y="2428743"/>
            <a:ext cx="3429000" cy="5078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900" b="1" dirty="0" err="1"/>
              <a:t>kubelet</a:t>
            </a:r>
            <a:r>
              <a:rPr lang="en-US" sz="900" b="1" dirty="0"/>
              <a:t> </a:t>
            </a:r>
          </a:p>
          <a:p>
            <a:r>
              <a:rPr lang="en-US" sz="900" dirty="0"/>
              <a:t>An agent that runs on each node in the cluster. It makes sure that containers are running in a Pod.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0" y="1472440"/>
            <a:ext cx="3429000" cy="5078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900" b="1" dirty="0" err="1"/>
              <a:t>kube</a:t>
            </a:r>
            <a:r>
              <a:rPr lang="en-US" sz="900" b="1" dirty="0"/>
              <a:t>-proxy </a:t>
            </a:r>
          </a:p>
          <a:p>
            <a:r>
              <a:rPr lang="en-US" sz="900" dirty="0" err="1"/>
              <a:t>kube</a:t>
            </a:r>
            <a:r>
              <a:rPr lang="en-US" sz="900" dirty="0"/>
              <a:t>-proxy is a network proxy that runs on each node in your cluster, implementing part of the Kubernetes Service concept.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0" y="3546953"/>
            <a:ext cx="3429000" cy="5078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900" b="1" dirty="0"/>
              <a:t>Container runtime</a:t>
            </a:r>
          </a:p>
          <a:p>
            <a:r>
              <a:rPr lang="en-US" sz="900" dirty="0"/>
              <a:t>The container runtime is the software that is responsible for running containers.</a:t>
            </a:r>
          </a:p>
        </p:txBody>
      </p:sp>
    </p:spTree>
    <p:extLst>
      <p:ext uri="{BB962C8B-B14F-4D97-AF65-F5344CB8AC3E}">
        <p14:creationId xmlns:p14="http://schemas.microsoft.com/office/powerpoint/2010/main" val="3390893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74516"/>
            <a:ext cx="6858000" cy="45689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27832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2" name="Picture 1" descr="Screen Shot 2020-07-23 at 15.37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53299"/>
            <a:ext cx="6858000" cy="32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5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3" name="Picture 2" descr="Screen Shot 2020-07-23 at 15.39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30208"/>
            <a:ext cx="6858000" cy="19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20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3" name="Picture 2" descr="Screen Shot 2020-07-23 at 15.40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24896"/>
            <a:ext cx="6858000" cy="32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4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3" name="Picture 2" descr="Screen Shot 2020-07-23 at 15.4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08160"/>
            <a:ext cx="6858000" cy="27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80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3" name="Picture 2" descr="Screen Shot 2020-07-23 at 15.4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75861"/>
            <a:ext cx="6858000" cy="34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91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2" name="Picture 1" descr="Screen Shot 2020-07-23 at 15.4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9548"/>
            <a:ext cx="6858000" cy="36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10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2" name="Picture 1" descr="Screen Shot 2020-07-23 at 15.4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60632"/>
            <a:ext cx="6858000" cy="35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94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Cloud components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43816" y="1351690"/>
            <a:ext cx="5168338" cy="320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Node</a:t>
            </a:r>
            <a:r>
              <a:rPr lang="en-US" sz="1350" dirty="0"/>
              <a:t>: A physical machine in term of cloud it is virtual machine(minion)</a:t>
            </a:r>
          </a:p>
          <a:p>
            <a:endParaRPr lang="en-US" sz="1350" dirty="0"/>
          </a:p>
          <a:p>
            <a:r>
              <a:rPr lang="en-US" sz="1350" b="1" dirty="0"/>
              <a:t>POD</a:t>
            </a:r>
            <a:r>
              <a:rPr lang="en-US" sz="1350" dirty="0"/>
              <a:t>: a smallest unit in kubernetes orchestration</a:t>
            </a:r>
          </a:p>
          <a:p>
            <a:endParaRPr lang="en-US" sz="1350" dirty="0"/>
          </a:p>
          <a:p>
            <a:r>
              <a:rPr lang="en-US" sz="1350" b="1" dirty="0"/>
              <a:t>Replica set: </a:t>
            </a:r>
            <a:r>
              <a:rPr lang="en-US" sz="1350" dirty="0"/>
              <a:t>Controls no of replicas of pod</a:t>
            </a:r>
          </a:p>
          <a:p>
            <a:endParaRPr lang="en-US" sz="1350" b="1" dirty="0"/>
          </a:p>
          <a:p>
            <a:r>
              <a:rPr lang="en-US" sz="1350" b="1" dirty="0"/>
              <a:t>Deployment: </a:t>
            </a:r>
            <a:r>
              <a:rPr lang="en-US" sz="1350" dirty="0"/>
              <a:t>Manages replica set with set of instructions</a:t>
            </a:r>
          </a:p>
          <a:p>
            <a:endParaRPr lang="en-US" sz="1350" dirty="0"/>
          </a:p>
          <a:p>
            <a:r>
              <a:rPr lang="en-US" sz="1350" b="1" dirty="0"/>
              <a:t>Cluster</a:t>
            </a:r>
            <a:r>
              <a:rPr lang="en-US" sz="1350" dirty="0"/>
              <a:t>: Collection of nodes</a:t>
            </a:r>
          </a:p>
          <a:p>
            <a:endParaRPr lang="en-US" sz="1350" dirty="0"/>
          </a:p>
          <a:p>
            <a:r>
              <a:rPr lang="en-US" sz="1350" b="1" dirty="0"/>
              <a:t>Container</a:t>
            </a:r>
            <a:r>
              <a:rPr lang="en-US" sz="1350" dirty="0"/>
              <a:t>: An image in execution </a:t>
            </a:r>
          </a:p>
          <a:p>
            <a:endParaRPr lang="en-US" sz="1350" dirty="0"/>
          </a:p>
          <a:p>
            <a:r>
              <a:rPr lang="en-US" sz="1350" b="1" dirty="0"/>
              <a:t>Namespace</a:t>
            </a:r>
            <a:r>
              <a:rPr lang="en-US" sz="1350" dirty="0"/>
              <a:t>: Environments inside nodes</a:t>
            </a:r>
          </a:p>
          <a:p>
            <a:endParaRPr lang="en-US" sz="1350" b="1" dirty="0"/>
          </a:p>
          <a:p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182150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83125" y="860313"/>
            <a:ext cx="3513454" cy="3406061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5415" marR="253365" indent="-132715">
              <a:lnSpc>
                <a:spcPts val="2170"/>
              </a:lnSpc>
              <a:spcBef>
                <a:spcPts val="360"/>
              </a:spcBef>
              <a:buClr>
                <a:srgbClr val="1AAAF7"/>
              </a:buClr>
              <a:buChar char="•"/>
              <a:tabLst>
                <a:tab pos="146050" algn="l"/>
              </a:tabLst>
            </a:pPr>
            <a:r>
              <a:rPr sz="2000" spc="-5" dirty="0">
                <a:solidFill>
                  <a:srgbClr val="708391"/>
                </a:solidFill>
                <a:latin typeface="Arial"/>
                <a:cs typeface="Arial"/>
              </a:rPr>
              <a:t>Standardized packaging for  </a:t>
            </a:r>
            <a:r>
              <a:rPr sz="2000" dirty="0">
                <a:solidFill>
                  <a:srgbClr val="708391"/>
                </a:solidFill>
                <a:latin typeface="Arial"/>
                <a:cs typeface="Arial"/>
              </a:rPr>
              <a:t>software </a:t>
            </a:r>
            <a:r>
              <a:rPr sz="2000" spc="-5" dirty="0">
                <a:solidFill>
                  <a:srgbClr val="708391"/>
                </a:solidFill>
                <a:latin typeface="Arial"/>
                <a:cs typeface="Arial"/>
              </a:rPr>
              <a:t>and</a:t>
            </a:r>
            <a:r>
              <a:rPr sz="2000" spc="-100" dirty="0">
                <a:solidFill>
                  <a:srgbClr val="70839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08391"/>
                </a:solidFill>
                <a:latin typeface="Arial"/>
                <a:cs typeface="Arial"/>
              </a:rPr>
              <a:t>dependencies</a:t>
            </a:r>
            <a:endParaRPr lang="en-GB" sz="2000" spc="-5" dirty="0">
              <a:solidFill>
                <a:srgbClr val="708391"/>
              </a:solidFill>
              <a:latin typeface="Arial"/>
              <a:cs typeface="Arial"/>
            </a:endParaRPr>
          </a:p>
          <a:p>
            <a:pPr marL="12700" marR="253365">
              <a:lnSpc>
                <a:spcPts val="2170"/>
              </a:lnSpc>
              <a:spcBef>
                <a:spcPts val="360"/>
              </a:spcBef>
              <a:buClr>
                <a:srgbClr val="1AAAF7"/>
              </a:buClr>
              <a:tabLst>
                <a:tab pos="146050" algn="l"/>
              </a:tabLst>
            </a:pPr>
            <a:endParaRPr sz="2000" dirty="0">
              <a:latin typeface="Arial"/>
              <a:cs typeface="Arial"/>
            </a:endParaRPr>
          </a:p>
          <a:p>
            <a:pPr marL="145415" indent="-132715">
              <a:lnSpc>
                <a:spcPct val="100000"/>
              </a:lnSpc>
              <a:spcBef>
                <a:spcPts val="950"/>
              </a:spcBef>
              <a:buClr>
                <a:srgbClr val="1AAAF7"/>
              </a:buClr>
              <a:buChar char="•"/>
              <a:tabLst>
                <a:tab pos="146050" algn="l"/>
              </a:tabLst>
            </a:pPr>
            <a:r>
              <a:rPr sz="2000" spc="-5" dirty="0">
                <a:solidFill>
                  <a:srgbClr val="708391"/>
                </a:solidFill>
                <a:latin typeface="Arial"/>
                <a:cs typeface="Arial"/>
              </a:rPr>
              <a:t>Isolate apps from each</a:t>
            </a:r>
            <a:r>
              <a:rPr sz="2000" spc="-60" dirty="0">
                <a:solidFill>
                  <a:srgbClr val="70839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08391"/>
                </a:solidFill>
                <a:latin typeface="Arial"/>
                <a:cs typeface="Arial"/>
              </a:rPr>
              <a:t>other</a:t>
            </a:r>
            <a:endParaRPr sz="2000" dirty="0">
              <a:latin typeface="Arial"/>
              <a:cs typeface="Arial"/>
            </a:endParaRPr>
          </a:p>
          <a:p>
            <a:pPr marL="145415" indent="-132715">
              <a:lnSpc>
                <a:spcPct val="100000"/>
              </a:lnSpc>
              <a:spcBef>
                <a:spcPts val="975"/>
              </a:spcBef>
              <a:buClr>
                <a:srgbClr val="1AAAF7"/>
              </a:buClr>
              <a:buChar char="•"/>
              <a:tabLst>
                <a:tab pos="146050" algn="l"/>
              </a:tabLst>
            </a:pPr>
            <a:endParaRPr lang="en-GB" sz="2000" spc="-5" dirty="0">
              <a:solidFill>
                <a:srgbClr val="708391"/>
              </a:solidFill>
              <a:latin typeface="Arial"/>
              <a:cs typeface="Arial"/>
            </a:endParaRPr>
          </a:p>
          <a:p>
            <a:pPr marL="145415" indent="-132715">
              <a:lnSpc>
                <a:spcPct val="100000"/>
              </a:lnSpc>
              <a:spcBef>
                <a:spcPts val="975"/>
              </a:spcBef>
              <a:buClr>
                <a:srgbClr val="1AAAF7"/>
              </a:buClr>
              <a:buChar char="•"/>
              <a:tabLst>
                <a:tab pos="146050" algn="l"/>
              </a:tabLst>
            </a:pPr>
            <a:r>
              <a:rPr sz="2000" spc="-5" dirty="0">
                <a:solidFill>
                  <a:srgbClr val="708391"/>
                </a:solidFill>
                <a:latin typeface="Arial"/>
                <a:cs typeface="Arial"/>
              </a:rPr>
              <a:t>Share the </a:t>
            </a:r>
            <a:r>
              <a:rPr sz="2000" dirty="0">
                <a:solidFill>
                  <a:srgbClr val="708391"/>
                </a:solidFill>
                <a:latin typeface="Arial"/>
                <a:cs typeface="Arial"/>
              </a:rPr>
              <a:t>same </a:t>
            </a:r>
            <a:r>
              <a:rPr sz="2000" spc="-5" dirty="0">
                <a:solidFill>
                  <a:srgbClr val="708391"/>
                </a:solidFill>
                <a:latin typeface="Arial"/>
                <a:cs typeface="Arial"/>
              </a:rPr>
              <a:t>OS</a:t>
            </a:r>
            <a:r>
              <a:rPr sz="2000" spc="-55" dirty="0">
                <a:solidFill>
                  <a:srgbClr val="70839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08391"/>
                </a:solidFill>
                <a:latin typeface="Arial"/>
                <a:cs typeface="Arial"/>
              </a:rPr>
              <a:t>kernel</a:t>
            </a:r>
            <a:endParaRPr sz="2000" dirty="0">
              <a:latin typeface="Arial"/>
              <a:cs typeface="Arial"/>
            </a:endParaRPr>
          </a:p>
          <a:p>
            <a:pPr marL="145415" marR="568960" indent="-132715">
              <a:lnSpc>
                <a:spcPts val="2170"/>
              </a:lnSpc>
              <a:spcBef>
                <a:spcPts val="1235"/>
              </a:spcBef>
              <a:buClr>
                <a:srgbClr val="1AAAF7"/>
              </a:buClr>
              <a:buChar char="•"/>
              <a:tabLst>
                <a:tab pos="146050" algn="l"/>
              </a:tabLst>
            </a:pPr>
            <a:endParaRPr lang="en-GB" sz="2000" spc="-5" dirty="0">
              <a:solidFill>
                <a:srgbClr val="708391"/>
              </a:solidFill>
              <a:latin typeface="Arial"/>
              <a:cs typeface="Arial"/>
            </a:endParaRPr>
          </a:p>
          <a:p>
            <a:pPr marL="145415" marR="568960" indent="-132715">
              <a:lnSpc>
                <a:spcPts val="2170"/>
              </a:lnSpc>
              <a:spcBef>
                <a:spcPts val="1235"/>
              </a:spcBef>
              <a:buClr>
                <a:srgbClr val="1AAAF7"/>
              </a:buClr>
              <a:buChar char="•"/>
              <a:tabLst>
                <a:tab pos="146050" algn="l"/>
              </a:tabLst>
            </a:pPr>
            <a:r>
              <a:rPr sz="2000" spc="-5" dirty="0">
                <a:solidFill>
                  <a:srgbClr val="708391"/>
                </a:solidFill>
                <a:latin typeface="Arial"/>
                <a:cs typeface="Arial"/>
              </a:rPr>
              <a:t>Works for all major</a:t>
            </a:r>
            <a:r>
              <a:rPr sz="2000" spc="-90" dirty="0">
                <a:solidFill>
                  <a:srgbClr val="70839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08391"/>
                </a:solidFill>
                <a:latin typeface="Arial"/>
                <a:cs typeface="Arial"/>
              </a:rPr>
              <a:t>Linux  distributions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1624" y="284612"/>
            <a:ext cx="335597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5" dirty="0"/>
              <a:t>What </a:t>
            </a:r>
            <a:r>
              <a:rPr sz="2850" spc="0" dirty="0"/>
              <a:t>is </a:t>
            </a:r>
            <a:r>
              <a:rPr sz="2850" spc="10" dirty="0"/>
              <a:t>a</a:t>
            </a:r>
            <a:r>
              <a:rPr sz="2850" spc="-50" dirty="0"/>
              <a:t> </a:t>
            </a:r>
            <a:r>
              <a:rPr sz="2850" spc="5" dirty="0"/>
              <a:t>container?</a:t>
            </a:r>
            <a:endParaRPr sz="2850"/>
          </a:p>
        </p:txBody>
      </p:sp>
      <p:sp>
        <p:nvSpPr>
          <p:cNvPr id="4" name="object 4"/>
          <p:cNvSpPr/>
          <p:nvPr/>
        </p:nvSpPr>
        <p:spPr>
          <a:xfrm>
            <a:off x="302771" y="1193530"/>
            <a:ext cx="3962692" cy="3232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K8 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026795" y="893668"/>
            <a:ext cx="5528626" cy="3466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Cluster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2113" y="1149001"/>
            <a:ext cx="4998350" cy="30050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2498152" y="1355233"/>
            <a:ext cx="4585912" cy="25827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2724010" y="1640028"/>
            <a:ext cx="4094915" cy="1983746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3008789" y="1924823"/>
            <a:ext cx="3486078" cy="1394514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2362655" y="872002"/>
            <a:ext cx="677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Cluster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4010" y="1355233"/>
            <a:ext cx="10070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Namespace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4066" y="1078234"/>
            <a:ext cx="5661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02481" y="1632232"/>
            <a:ext cx="10493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Deployment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08789" y="1924823"/>
            <a:ext cx="9391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Replica set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4220234" y="2327465"/>
            <a:ext cx="846903" cy="579411"/>
          </a:xfrm>
          <a:prstGeom prst="pentago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391766" y="2201823"/>
            <a:ext cx="2749583" cy="81307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gular Pentagon 16"/>
          <p:cNvSpPr/>
          <p:nvPr/>
        </p:nvSpPr>
        <p:spPr>
          <a:xfrm>
            <a:off x="4328253" y="2327465"/>
            <a:ext cx="1086421" cy="579411"/>
          </a:xfrm>
          <a:prstGeom prst="pentago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5692020" y="2201822"/>
            <a:ext cx="453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53152" y="2478821"/>
            <a:ext cx="8766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195451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Basic requirements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1117" y="663747"/>
            <a:ext cx="2872261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1350" dirty="0"/>
              <a:t>Docker images</a:t>
            </a:r>
          </a:p>
          <a:p>
            <a:pPr marL="257175" indent="-257175">
              <a:buAutoNum type="arabicPeriod"/>
            </a:pPr>
            <a:endParaRPr lang="en-US" sz="1350" dirty="0"/>
          </a:p>
          <a:p>
            <a:pPr marL="257175" indent="-257175">
              <a:buAutoNum type="arabicPeriod"/>
            </a:pPr>
            <a:r>
              <a:rPr lang="en-US" sz="1350" dirty="0">
                <a:hlinkClick r:id="rId2"/>
              </a:rPr>
              <a:t>Yaml</a:t>
            </a:r>
            <a:endParaRPr lang="en-US" sz="1350" dirty="0"/>
          </a:p>
          <a:p>
            <a:pPr marL="257175" indent="-257175">
              <a:buAutoNum type="arabicPeriod"/>
            </a:pPr>
            <a:endParaRPr lang="en-US" sz="1350" dirty="0"/>
          </a:p>
          <a:p>
            <a:pPr marL="257175" indent="-257175">
              <a:buAutoNum type="arabicPeriod"/>
            </a:pPr>
            <a:r>
              <a:rPr lang="en-US" sz="1350" dirty="0">
                <a:hlinkClick r:id="rId3"/>
              </a:rPr>
              <a:t>Kubectl </a:t>
            </a:r>
            <a:r>
              <a:rPr lang="en-US" sz="1350" dirty="0"/>
              <a:t>commands</a:t>
            </a:r>
          </a:p>
          <a:p>
            <a:pPr marL="257175" indent="-257175">
              <a:buAutoNum type="arabicPeriod"/>
            </a:pPr>
            <a:endParaRPr lang="en-US" sz="1350" dirty="0"/>
          </a:p>
          <a:p>
            <a:pPr marL="257175" indent="-257175">
              <a:buAutoNum type="arabicPeriod"/>
            </a:pPr>
            <a:r>
              <a:rPr lang="en-US" sz="1350" dirty="0"/>
              <a:t>Important </a:t>
            </a:r>
            <a:r>
              <a:rPr lang="en-US" sz="1350" dirty="0">
                <a:hlinkClick r:id="rId4"/>
              </a:rPr>
              <a:t>tags </a:t>
            </a:r>
            <a:r>
              <a:rPr lang="en-US" sz="1350" dirty="0"/>
              <a:t>of kubernetes yaml</a:t>
            </a:r>
          </a:p>
          <a:p>
            <a:pPr marL="257175" indent="-257175">
              <a:buAutoNum type="arabicPeriod"/>
            </a:pPr>
            <a:endParaRPr lang="en-US" sz="1350" dirty="0"/>
          </a:p>
          <a:p>
            <a:pPr marL="257175" indent="-257175">
              <a:buAutoNum type="arabicPeriod"/>
            </a:pPr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719" y="2286001"/>
            <a:ext cx="5585601" cy="2797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4688" y="775822"/>
            <a:ext cx="921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apiVersion</a:t>
            </a:r>
          </a:p>
          <a:p>
            <a:r>
              <a:rPr lang="en-US" sz="1350" i="1" dirty="0"/>
              <a:t>kind</a:t>
            </a:r>
          </a:p>
          <a:p>
            <a:r>
              <a:rPr lang="en-US" sz="1350" i="1" dirty="0"/>
              <a:t>metadata</a:t>
            </a:r>
          </a:p>
          <a:p>
            <a:r>
              <a:rPr lang="en-US" sz="1350" i="1" dirty="0"/>
              <a:t>spec</a:t>
            </a:r>
          </a:p>
        </p:txBody>
      </p:sp>
    </p:spTree>
    <p:extLst>
      <p:ext uri="{BB962C8B-B14F-4D97-AF65-F5344CB8AC3E}">
        <p14:creationId xmlns:p14="http://schemas.microsoft.com/office/powerpoint/2010/main" val="1054907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Namespace</a:t>
            </a:r>
          </a:p>
        </p:txBody>
      </p:sp>
      <p:pic>
        <p:nvPicPr>
          <p:cNvPr id="3" name="Picture 2" descr="Screen Shot 2020-07-19 at 23.47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4297"/>
            <a:ext cx="6858000" cy="531923"/>
          </a:xfrm>
          <a:prstGeom prst="rect">
            <a:avLst/>
          </a:prstGeom>
        </p:spPr>
      </p:pic>
      <p:pic>
        <p:nvPicPr>
          <p:cNvPr id="4" name="Picture 3" descr="Screen Shot 2020-07-19 at 23.51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31944"/>
            <a:ext cx="6746298" cy="34524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537298"/>
            <a:ext cx="26346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Virtual partition inside your cluster</a:t>
            </a:r>
          </a:p>
        </p:txBody>
      </p:sp>
    </p:spTree>
    <p:extLst>
      <p:ext uri="{BB962C8B-B14F-4D97-AF65-F5344CB8AC3E}">
        <p14:creationId xmlns:p14="http://schemas.microsoft.com/office/powerpoint/2010/main" val="4154860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D057-E9CB-5241-B769-4251004F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61665"/>
          </a:xfrm>
        </p:spPr>
        <p:txBody>
          <a:bodyPr/>
          <a:lstStyle/>
          <a:p>
            <a:r>
              <a:rPr lang="en-US" dirty="0"/>
              <a:t>POD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E36B1-23C0-AE47-8D6D-8ED8D665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9144000" cy="3730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50A4C8-09C4-9C45-ABB0-6F41F252B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55199"/>
            <a:ext cx="5038060" cy="394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511FA-6C38-2647-A5DE-8DD986DE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77"/>
            <a:ext cx="9144000" cy="42477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13D762-E864-964C-9595-1AC2944D0B78}"/>
              </a:ext>
            </a:extLst>
          </p:cNvPr>
          <p:cNvSpPr/>
          <p:nvPr/>
        </p:nvSpPr>
        <p:spPr>
          <a:xfrm>
            <a:off x="4419600" y="4476750"/>
            <a:ext cx="419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08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D127D-71D5-FE44-A35B-0167D290A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893"/>
            <a:ext cx="9144000" cy="4145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DF592F-2135-F543-B79D-C0225A7655E8}"/>
              </a:ext>
            </a:extLst>
          </p:cNvPr>
          <p:cNvSpPr/>
          <p:nvPr/>
        </p:nvSpPr>
        <p:spPr>
          <a:xfrm>
            <a:off x="4419600" y="4400550"/>
            <a:ext cx="419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9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POD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611090"/>
            <a:ext cx="3577518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Imperative</a:t>
            </a:r>
            <a:r>
              <a:rPr lang="en-US" sz="1350" dirty="0"/>
              <a:t>:</a:t>
            </a:r>
          </a:p>
          <a:p>
            <a:endParaRPr lang="en-US" sz="1350" dirty="0"/>
          </a:p>
          <a:p>
            <a:r>
              <a:rPr lang="en-US" sz="1350" dirty="0"/>
              <a:t>Kubectl run &lt;</a:t>
            </a:r>
            <a:r>
              <a:rPr lang="en-US" sz="1350" dirty="0" err="1"/>
              <a:t>podname</a:t>
            </a:r>
            <a:r>
              <a:rPr lang="en-US" sz="1350" dirty="0"/>
              <a:t>&gt; --image=&lt;image name&gt;</a:t>
            </a:r>
          </a:p>
          <a:p>
            <a:r>
              <a:rPr lang="en-US" sz="1350" dirty="0" err="1"/>
              <a:t>Kubectl</a:t>
            </a:r>
            <a:r>
              <a:rPr lang="en-US" sz="1350" dirty="0"/>
              <a:t> describe pod &lt;</a:t>
            </a:r>
            <a:r>
              <a:rPr lang="en-US" sz="1350" dirty="0" err="1"/>
              <a:t>podname</a:t>
            </a:r>
            <a:r>
              <a:rPr lang="en-US" sz="1350" dirty="0"/>
              <a:t>&gt;</a:t>
            </a:r>
          </a:p>
          <a:p>
            <a:r>
              <a:rPr lang="en-US" sz="1350" dirty="0" err="1"/>
              <a:t>Kubectl</a:t>
            </a:r>
            <a:r>
              <a:rPr lang="en-US" sz="1350" dirty="0"/>
              <a:t> edit pod &lt;</a:t>
            </a:r>
            <a:r>
              <a:rPr lang="en-US" sz="1350" dirty="0" err="1"/>
              <a:t>podname</a:t>
            </a:r>
            <a:r>
              <a:rPr lang="en-US" sz="1350" dirty="0"/>
              <a:t>&gt;</a:t>
            </a:r>
          </a:p>
          <a:p>
            <a:r>
              <a:rPr lang="en-US" sz="1350" b="1" dirty="0"/>
              <a:t>***********</a:t>
            </a:r>
          </a:p>
          <a:p>
            <a:r>
              <a:rPr lang="en-US" sz="1350" b="1" dirty="0" err="1"/>
              <a:t>Kubectl</a:t>
            </a:r>
            <a:r>
              <a:rPr lang="en-US" sz="1350" b="1" dirty="0"/>
              <a:t> create –f </a:t>
            </a:r>
            <a:r>
              <a:rPr lang="en-US" sz="1350" b="1" dirty="0" err="1"/>
              <a:t>pod.yaml</a:t>
            </a:r>
            <a:endParaRPr lang="en-US" sz="1350" b="1" dirty="0"/>
          </a:p>
          <a:p>
            <a:r>
              <a:rPr lang="en-US" sz="1350" b="1" dirty="0" err="1"/>
              <a:t>Kubectl</a:t>
            </a:r>
            <a:r>
              <a:rPr lang="en-US" sz="1350" b="1" dirty="0"/>
              <a:t> delete pod &lt;</a:t>
            </a:r>
            <a:r>
              <a:rPr lang="en-US" sz="1350" b="1" dirty="0" err="1"/>
              <a:t>podname</a:t>
            </a:r>
            <a:r>
              <a:rPr lang="en-US" sz="1350" b="1" dirty="0"/>
              <a:t>&gt;</a:t>
            </a:r>
          </a:p>
          <a:p>
            <a:endParaRPr lang="en-US" sz="1350" b="1" dirty="0"/>
          </a:p>
        </p:txBody>
      </p:sp>
      <p:sp>
        <p:nvSpPr>
          <p:cNvPr id="4" name="Rectangle 3"/>
          <p:cNvSpPr/>
          <p:nvPr/>
        </p:nvSpPr>
        <p:spPr>
          <a:xfrm>
            <a:off x="5410200" y="2701290"/>
            <a:ext cx="3429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apiVersion: v1</a:t>
            </a:r>
          </a:p>
          <a:p>
            <a:r>
              <a:rPr lang="de-DE" sz="1200" dirty="0" err="1"/>
              <a:t>kind</a:t>
            </a:r>
            <a:r>
              <a:rPr lang="de-DE" sz="1200" dirty="0"/>
              <a:t>: </a:t>
            </a:r>
            <a:r>
              <a:rPr lang="de-DE" sz="1200" dirty="0" err="1"/>
              <a:t>Pod</a:t>
            </a:r>
            <a:endParaRPr lang="de-DE" sz="1200" dirty="0"/>
          </a:p>
          <a:p>
            <a:r>
              <a:rPr lang="de-DE" sz="1200" dirty="0" err="1"/>
              <a:t>metadata</a:t>
            </a:r>
            <a:r>
              <a:rPr lang="de-DE" sz="1200" dirty="0"/>
              <a:t>:</a:t>
            </a:r>
          </a:p>
          <a:p>
            <a:r>
              <a:rPr lang="de-DE" sz="1200" dirty="0"/>
              <a:t>  </a:t>
            </a:r>
            <a:r>
              <a:rPr lang="de-DE" sz="1200" dirty="0" err="1"/>
              <a:t>name</a:t>
            </a:r>
            <a:r>
              <a:rPr lang="de-DE" sz="1200" dirty="0"/>
              <a:t>: </a:t>
            </a:r>
            <a:r>
              <a:rPr lang="de-DE" sz="1200" dirty="0" err="1"/>
              <a:t>mynewpod</a:t>
            </a:r>
            <a:endParaRPr lang="de-DE" sz="1200" dirty="0"/>
          </a:p>
          <a:p>
            <a:r>
              <a:rPr lang="de-DE" sz="1200" dirty="0"/>
              <a:t>  </a:t>
            </a:r>
            <a:r>
              <a:rPr lang="de-DE" sz="1200" dirty="0" err="1"/>
              <a:t>labels</a:t>
            </a:r>
            <a:r>
              <a:rPr lang="de-DE" sz="1200" dirty="0"/>
              <a:t>:</a:t>
            </a:r>
          </a:p>
          <a:p>
            <a:r>
              <a:rPr lang="de-DE" sz="1200" dirty="0"/>
              <a:t>    </a:t>
            </a:r>
            <a:r>
              <a:rPr lang="de-DE" sz="1200" dirty="0" err="1"/>
              <a:t>app</a:t>
            </a:r>
            <a:r>
              <a:rPr lang="de-DE" sz="1200" dirty="0"/>
              <a:t>: </a:t>
            </a:r>
            <a:r>
              <a:rPr lang="de-DE" sz="1200" dirty="0" err="1"/>
              <a:t>mypod</a:t>
            </a:r>
            <a:endParaRPr lang="de-DE" sz="1200" dirty="0"/>
          </a:p>
          <a:p>
            <a:r>
              <a:rPr lang="de-DE" sz="1200" dirty="0" err="1"/>
              <a:t>spec</a:t>
            </a:r>
            <a:r>
              <a:rPr lang="de-DE" sz="1200" dirty="0"/>
              <a:t>:</a:t>
            </a:r>
          </a:p>
          <a:p>
            <a:r>
              <a:rPr lang="de-DE" sz="1200" dirty="0"/>
              <a:t>  </a:t>
            </a:r>
            <a:r>
              <a:rPr lang="de-DE" sz="1200" dirty="0" err="1"/>
              <a:t>containers</a:t>
            </a:r>
            <a:r>
              <a:rPr lang="de-DE" sz="1200" dirty="0"/>
              <a:t>:</a:t>
            </a:r>
          </a:p>
          <a:p>
            <a:r>
              <a:rPr lang="de-DE" sz="1200" dirty="0"/>
              <a:t>    - </a:t>
            </a:r>
            <a:r>
              <a:rPr lang="de-DE" sz="1200" dirty="0" err="1"/>
              <a:t>name</a:t>
            </a:r>
            <a:r>
              <a:rPr lang="de-DE" sz="1200" dirty="0"/>
              <a:t>: </a:t>
            </a:r>
            <a:r>
              <a:rPr lang="de-DE" sz="1200" dirty="0" err="1"/>
              <a:t>nginx</a:t>
            </a:r>
            <a:endParaRPr lang="de-DE" sz="1200" dirty="0"/>
          </a:p>
          <a:p>
            <a:r>
              <a:rPr lang="de-DE" sz="1200" dirty="0"/>
              <a:t>      </a:t>
            </a:r>
            <a:r>
              <a:rPr lang="de-DE" sz="1200" dirty="0" err="1"/>
              <a:t>image</a:t>
            </a:r>
            <a:r>
              <a:rPr lang="de-DE" sz="1200" dirty="0"/>
              <a:t>: </a:t>
            </a:r>
            <a:r>
              <a:rPr lang="de-DE" sz="1200" dirty="0" err="1"/>
              <a:t>nginx</a:t>
            </a:r>
            <a:endParaRPr lang="de-DE" sz="1200" dirty="0"/>
          </a:p>
          <a:p>
            <a:r>
              <a:rPr lang="de-DE" sz="1200" dirty="0"/>
              <a:t>    - </a:t>
            </a:r>
            <a:r>
              <a:rPr lang="de-DE" sz="1200" dirty="0" err="1"/>
              <a:t>name</a:t>
            </a:r>
            <a:r>
              <a:rPr lang="de-DE" sz="1200" dirty="0"/>
              <a:t>: </a:t>
            </a:r>
            <a:r>
              <a:rPr lang="de-DE" sz="1200" dirty="0" err="1"/>
              <a:t>redis</a:t>
            </a:r>
            <a:endParaRPr lang="de-DE" sz="1200" dirty="0"/>
          </a:p>
          <a:p>
            <a:r>
              <a:rPr lang="de-DE" sz="1200" dirty="0"/>
              <a:t>      </a:t>
            </a:r>
            <a:r>
              <a:rPr lang="de-DE" sz="1200" dirty="0" err="1"/>
              <a:t>image</a:t>
            </a:r>
            <a:r>
              <a:rPr lang="de-DE" sz="1200" dirty="0"/>
              <a:t>: </a:t>
            </a:r>
            <a:r>
              <a:rPr lang="de-DE" sz="1200" dirty="0" err="1"/>
              <a:t>redis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CFF2F1-98B9-6A41-A8AD-41BD9BB4A1BB}"/>
              </a:ext>
            </a:extLst>
          </p:cNvPr>
          <p:cNvSpPr txBox="1"/>
          <p:nvPr/>
        </p:nvSpPr>
        <p:spPr>
          <a:xfrm>
            <a:off x="1205753" y="2650510"/>
            <a:ext cx="138486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Declarative:</a:t>
            </a:r>
          </a:p>
          <a:p>
            <a:endParaRPr lang="en-US" sz="1200" b="1" dirty="0"/>
          </a:p>
          <a:p>
            <a:r>
              <a:rPr lang="de-DE" sz="1200" dirty="0" err="1"/>
              <a:t>apiVersion</a:t>
            </a:r>
            <a:r>
              <a:rPr lang="de-DE" sz="1200" dirty="0"/>
              <a:t>: v1</a:t>
            </a:r>
          </a:p>
          <a:p>
            <a:r>
              <a:rPr lang="de-DE" sz="1200" dirty="0" err="1"/>
              <a:t>kind</a:t>
            </a:r>
            <a:r>
              <a:rPr lang="de-DE" sz="1200" dirty="0"/>
              <a:t>: </a:t>
            </a:r>
            <a:r>
              <a:rPr lang="de-DE" sz="1200" dirty="0" err="1"/>
              <a:t>Pod</a:t>
            </a:r>
            <a:endParaRPr lang="de-DE" sz="1200" dirty="0"/>
          </a:p>
          <a:p>
            <a:r>
              <a:rPr lang="de-DE" sz="1200" dirty="0" err="1"/>
              <a:t>metadata</a:t>
            </a:r>
            <a:r>
              <a:rPr lang="de-DE" sz="1200" dirty="0"/>
              <a:t>:</a:t>
            </a:r>
          </a:p>
          <a:p>
            <a:r>
              <a:rPr lang="de-DE" sz="1200" dirty="0"/>
              <a:t>  </a:t>
            </a:r>
            <a:r>
              <a:rPr lang="de-DE" sz="1200" dirty="0" err="1"/>
              <a:t>name</a:t>
            </a:r>
            <a:r>
              <a:rPr lang="de-DE" sz="1200" dirty="0"/>
              <a:t>: </a:t>
            </a:r>
            <a:r>
              <a:rPr lang="de-DE" sz="1200" dirty="0" err="1"/>
              <a:t>mynewpod</a:t>
            </a:r>
            <a:endParaRPr lang="de-DE" sz="1200" dirty="0"/>
          </a:p>
          <a:p>
            <a:r>
              <a:rPr lang="de-DE" sz="1200" dirty="0"/>
              <a:t>  </a:t>
            </a:r>
            <a:r>
              <a:rPr lang="de-DE" sz="1200" dirty="0" err="1"/>
              <a:t>labels</a:t>
            </a:r>
            <a:r>
              <a:rPr lang="de-DE" sz="1200" dirty="0"/>
              <a:t>:</a:t>
            </a:r>
          </a:p>
          <a:p>
            <a:r>
              <a:rPr lang="de-DE" sz="1200" dirty="0"/>
              <a:t>    </a:t>
            </a:r>
            <a:r>
              <a:rPr lang="de-DE" sz="1200" dirty="0" err="1"/>
              <a:t>app</a:t>
            </a:r>
            <a:r>
              <a:rPr lang="de-DE" sz="1200" dirty="0"/>
              <a:t>: </a:t>
            </a:r>
            <a:r>
              <a:rPr lang="de-DE" sz="1200" dirty="0" err="1"/>
              <a:t>mypod</a:t>
            </a:r>
            <a:endParaRPr lang="de-DE" sz="1200" dirty="0"/>
          </a:p>
          <a:p>
            <a:r>
              <a:rPr lang="de-DE" sz="1200" dirty="0" err="1"/>
              <a:t>spec</a:t>
            </a:r>
            <a:r>
              <a:rPr lang="de-DE" sz="1200" dirty="0"/>
              <a:t>:</a:t>
            </a:r>
          </a:p>
          <a:p>
            <a:r>
              <a:rPr lang="de-DE" sz="1200" dirty="0"/>
              <a:t>  </a:t>
            </a:r>
            <a:r>
              <a:rPr lang="de-DE" sz="1200" dirty="0" err="1"/>
              <a:t>containers</a:t>
            </a:r>
            <a:r>
              <a:rPr lang="de-DE" sz="1200" dirty="0"/>
              <a:t>:</a:t>
            </a:r>
          </a:p>
          <a:p>
            <a:r>
              <a:rPr lang="de-DE" sz="1200" dirty="0"/>
              <a:t>    - </a:t>
            </a:r>
            <a:r>
              <a:rPr lang="de-DE" sz="1200" dirty="0" err="1"/>
              <a:t>name</a:t>
            </a:r>
            <a:r>
              <a:rPr lang="de-DE" sz="1200" dirty="0"/>
              <a:t>: </a:t>
            </a:r>
            <a:r>
              <a:rPr lang="de-DE" sz="1200" dirty="0" err="1"/>
              <a:t>nginx</a:t>
            </a:r>
            <a:endParaRPr lang="de-DE" sz="1200" dirty="0"/>
          </a:p>
          <a:p>
            <a:r>
              <a:rPr lang="de-DE" sz="1200" dirty="0"/>
              <a:t>      </a:t>
            </a:r>
            <a:r>
              <a:rPr lang="de-DE" sz="1200" dirty="0" err="1"/>
              <a:t>image</a:t>
            </a:r>
            <a:r>
              <a:rPr lang="de-DE" sz="1200" dirty="0"/>
              <a:t>: </a:t>
            </a:r>
            <a:r>
              <a:rPr lang="de-DE" sz="1200" dirty="0" err="1"/>
              <a:t>nginx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683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3" name="Picture 2" descr="Screen Shot 2020-07-23 at 17.4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02642"/>
            <a:ext cx="6858000" cy="3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20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2" name="Picture 1" descr="Screen Shot 2020-07-23 at 17.52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47878"/>
            <a:ext cx="6858000" cy="24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2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819150"/>
            <a:ext cx="3429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sz="1200" dirty="0" err="1"/>
              <a:t>apiVersion</a:t>
            </a:r>
            <a:r>
              <a:rPr lang="en-US" sz="1200" dirty="0"/>
              <a:t>: apps/v1</a:t>
            </a:r>
          </a:p>
          <a:p>
            <a:pPr fontAlgn="t"/>
            <a:r>
              <a:rPr lang="en-US" sz="1200" dirty="0"/>
              <a:t>kind: </a:t>
            </a:r>
            <a:r>
              <a:rPr lang="en-US" sz="1200" dirty="0" err="1"/>
              <a:t>ReplicaSet</a:t>
            </a:r>
            <a:endParaRPr lang="en-US" sz="1200" dirty="0"/>
          </a:p>
          <a:p>
            <a:pPr fontAlgn="t"/>
            <a:r>
              <a:rPr lang="en-US" sz="1200" dirty="0"/>
              <a:t>metadata:</a:t>
            </a:r>
          </a:p>
          <a:p>
            <a:pPr fontAlgn="t"/>
            <a:r>
              <a:rPr lang="en-US" sz="1200" dirty="0"/>
              <a:t>  name: frontend</a:t>
            </a:r>
          </a:p>
          <a:p>
            <a:pPr fontAlgn="t"/>
            <a:r>
              <a:rPr lang="en-US" sz="1200" dirty="0"/>
              <a:t>  labels:</a:t>
            </a:r>
          </a:p>
          <a:p>
            <a:pPr fontAlgn="t"/>
            <a:r>
              <a:rPr lang="en-US" sz="1200" dirty="0"/>
              <a:t>    app: </a:t>
            </a:r>
            <a:r>
              <a:rPr lang="en-US" sz="1200" dirty="0" err="1"/>
              <a:t>mywebsite</a:t>
            </a:r>
            <a:endParaRPr lang="en-US" sz="1200" dirty="0"/>
          </a:p>
          <a:p>
            <a:pPr fontAlgn="t"/>
            <a:r>
              <a:rPr lang="en-US" sz="1200" dirty="0"/>
              <a:t>    tier: frontend</a:t>
            </a:r>
          </a:p>
          <a:p>
            <a:pPr fontAlgn="t"/>
            <a:r>
              <a:rPr lang="en-US" sz="1200" dirty="0"/>
              <a:t>spec:</a:t>
            </a:r>
          </a:p>
          <a:p>
            <a:pPr fontAlgn="t"/>
            <a:r>
              <a:rPr lang="en-US" sz="1200" dirty="0"/>
              <a:t>  replicas: 4</a:t>
            </a:r>
          </a:p>
          <a:p>
            <a:pPr fontAlgn="t"/>
            <a:r>
              <a:rPr lang="en-US" sz="1200" dirty="0"/>
              <a:t>  template:</a:t>
            </a:r>
          </a:p>
          <a:p>
            <a:pPr fontAlgn="t"/>
            <a:r>
              <a:rPr lang="en-US" sz="1200" dirty="0"/>
              <a:t>    metadata:</a:t>
            </a:r>
          </a:p>
          <a:p>
            <a:pPr fontAlgn="t"/>
            <a:r>
              <a:rPr lang="en-US" sz="1200" dirty="0"/>
              <a:t>      name: </a:t>
            </a:r>
            <a:r>
              <a:rPr lang="en-US" sz="1200" dirty="0" err="1"/>
              <a:t>myapp</a:t>
            </a:r>
            <a:r>
              <a:rPr lang="en-US" sz="1200" dirty="0"/>
              <a:t>-pod</a:t>
            </a:r>
          </a:p>
          <a:p>
            <a:pPr fontAlgn="t"/>
            <a:r>
              <a:rPr lang="en-US" sz="1200" dirty="0"/>
              <a:t>      labels:</a:t>
            </a:r>
          </a:p>
          <a:p>
            <a:pPr fontAlgn="t"/>
            <a:r>
              <a:rPr lang="en-US" sz="1200" dirty="0"/>
              <a:t>        app: </a:t>
            </a:r>
            <a:r>
              <a:rPr lang="en-US" sz="1200" dirty="0" err="1"/>
              <a:t>myapp</a:t>
            </a:r>
            <a:endParaRPr lang="en-US" sz="1200" dirty="0"/>
          </a:p>
          <a:p>
            <a:pPr fontAlgn="t"/>
            <a:r>
              <a:rPr lang="en-US" sz="1200" dirty="0"/>
              <a:t>    spec:</a:t>
            </a:r>
          </a:p>
          <a:p>
            <a:pPr fontAlgn="t"/>
            <a:r>
              <a:rPr lang="en-US" sz="1200" dirty="0"/>
              <a:t>      containers:</a:t>
            </a:r>
          </a:p>
          <a:p>
            <a:pPr fontAlgn="t"/>
            <a:r>
              <a:rPr lang="en-US" sz="1200" dirty="0"/>
              <a:t>        - name: </a:t>
            </a:r>
            <a:r>
              <a:rPr lang="en-US" sz="1200" dirty="0" err="1"/>
              <a:t>nginx</a:t>
            </a:r>
            <a:endParaRPr lang="en-US" sz="1200" dirty="0"/>
          </a:p>
          <a:p>
            <a:pPr fontAlgn="t"/>
            <a:r>
              <a:rPr lang="en-US" sz="1200" dirty="0"/>
              <a:t>          image: </a:t>
            </a:r>
            <a:r>
              <a:rPr lang="en-US" sz="1200" dirty="0" err="1"/>
              <a:t>nginx</a:t>
            </a:r>
            <a:endParaRPr lang="en-US" sz="1200" dirty="0"/>
          </a:p>
          <a:p>
            <a:pPr fontAlgn="t"/>
            <a:r>
              <a:rPr lang="en-US" sz="1200" dirty="0"/>
              <a:t>  selector:</a:t>
            </a:r>
          </a:p>
          <a:p>
            <a:pPr fontAlgn="t"/>
            <a:r>
              <a:rPr lang="en-US" sz="1200" dirty="0"/>
              <a:t>    </a:t>
            </a:r>
            <a:r>
              <a:rPr lang="en-US" sz="1200" dirty="0" err="1"/>
              <a:t>matchLabels</a:t>
            </a:r>
            <a:r>
              <a:rPr lang="en-US" sz="1200" dirty="0"/>
              <a:t>:</a:t>
            </a:r>
          </a:p>
          <a:p>
            <a:pPr fontAlgn="t"/>
            <a:r>
              <a:rPr lang="en-US" sz="1200" dirty="0"/>
              <a:t>      app: </a:t>
            </a:r>
            <a:r>
              <a:rPr lang="en-US" sz="1200" dirty="0" err="1"/>
              <a:t>myapp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173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AB71-44A6-B743-B362-214B77E7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61665"/>
          </a:xfrm>
        </p:spPr>
        <p:txBody>
          <a:bodyPr/>
          <a:lstStyle/>
          <a:p>
            <a:r>
              <a:rPr lang="en-US" dirty="0"/>
              <a:t>Question to </a:t>
            </a:r>
            <a:r>
              <a:rPr lang="en-US" dirty="0" err="1"/>
              <a:t>Mazz</a:t>
            </a:r>
            <a:r>
              <a:rPr lang="en-US" dirty="0"/>
              <a:t> and Ramesh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9F7B6-5930-424F-9648-579506D3A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22" y="1187791"/>
            <a:ext cx="8180705" cy="30469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Have you come across S/W problems?</a:t>
            </a:r>
          </a:p>
          <a:p>
            <a:pPr marL="457200" indent="-457200">
              <a:buFontTx/>
              <a:buChar char="-"/>
            </a:pPr>
            <a:r>
              <a:rPr lang="en-US" dirty="0"/>
              <a:t>Works in your machine but not other</a:t>
            </a:r>
          </a:p>
          <a:p>
            <a:pPr marL="457200" indent="-457200">
              <a:buFontTx/>
              <a:buChar char="-"/>
            </a:pPr>
            <a:r>
              <a:rPr lang="en-US" dirty="0"/>
              <a:t>Reason?</a:t>
            </a:r>
          </a:p>
          <a:p>
            <a:r>
              <a:rPr lang="en-US" dirty="0"/>
              <a:t>a) Dependencies</a:t>
            </a:r>
          </a:p>
          <a:p>
            <a:r>
              <a:rPr lang="en-US" dirty="0"/>
              <a:t>b) Configuration difference</a:t>
            </a:r>
          </a:p>
          <a:p>
            <a:r>
              <a:rPr lang="en-US" dirty="0"/>
              <a:t>c)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022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284280"/>
            <a:ext cx="50354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kubectl</a:t>
            </a:r>
            <a:r>
              <a:rPr lang="en-US" sz="1350" dirty="0"/>
              <a:t> create deployment &lt;</a:t>
            </a:r>
            <a:r>
              <a:rPr lang="en-US" sz="1350" dirty="0" err="1"/>
              <a:t>deploym</a:t>
            </a:r>
            <a:r>
              <a:rPr lang="en-US" sz="1350" dirty="0"/>
              <a:t> name&gt; --image=&lt;image name&gt;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82" y="1584362"/>
            <a:ext cx="47552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kubectl</a:t>
            </a:r>
            <a:r>
              <a:rPr lang="en-US" sz="1350" dirty="0"/>
              <a:t> scale replicas=&lt;NO&gt; deployment/&lt;name of deployment&gt;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53C8A-FB7B-0148-93B0-A974A2E11D66}"/>
              </a:ext>
            </a:extLst>
          </p:cNvPr>
          <p:cNvSpPr/>
          <p:nvPr/>
        </p:nvSpPr>
        <p:spPr>
          <a:xfrm>
            <a:off x="5181600" y="74295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apiVersion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: apps/v1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kind: Deployment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metadata: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name: frontend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labels: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app: 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mywebsite</a:t>
            </a:r>
            <a:endParaRPr lang="en-GB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tier: frontend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spec: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replicas: 4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template: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metadata: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  name: 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myapp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-pod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  labels: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app: 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myapp</a:t>
            </a:r>
            <a:endParaRPr lang="en-GB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spec: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  containers: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- name: 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nginx</a:t>
            </a:r>
            <a:endParaRPr lang="en-GB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      image: 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nginx</a:t>
            </a:r>
            <a:endParaRPr lang="en-GB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selector: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matchLabels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      app: 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myapp</a:t>
            </a:r>
            <a:endParaRPr lang="en-GB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040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7C7DA-7937-9E4F-93A6-A4CCD385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17" y="331634"/>
            <a:ext cx="8726165" cy="461665"/>
          </a:xfrm>
        </p:spPr>
        <p:txBody>
          <a:bodyPr/>
          <a:lstStyle/>
          <a:p>
            <a:r>
              <a:rPr lang="en-US" dirty="0"/>
              <a:t>Deployments – Rolling updates and Roll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0EE08-8244-5342-9C3E-82FEF716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1344"/>
            <a:ext cx="7162800" cy="3750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C5047-5BCC-0A4E-8100-CE04C3F7D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" y="1061345"/>
            <a:ext cx="7176247" cy="3750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7936FF-C853-2749-897A-B78EBB0DF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73266"/>
            <a:ext cx="774378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640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2496" y="847874"/>
            <a:ext cx="5761834" cy="4039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1350" b="1" dirty="0"/>
              <a:t>I created a pod “my pod” and pod stopped working, kubernetes will </a:t>
            </a:r>
          </a:p>
          <a:p>
            <a:r>
              <a:rPr lang="en-US" sz="1350" b="1" dirty="0"/>
              <a:t>     ensure always one pod is running, even if this pod is deleted.</a:t>
            </a:r>
          </a:p>
          <a:p>
            <a:endParaRPr lang="en-US" sz="1350" dirty="0"/>
          </a:p>
          <a:p>
            <a:pPr marL="257175" indent="-257175">
              <a:buAutoNum type="alphaUcPeriod"/>
            </a:pPr>
            <a:r>
              <a:rPr lang="en-US" sz="1350" dirty="0"/>
              <a:t>True	B. False</a:t>
            </a:r>
          </a:p>
          <a:p>
            <a:pPr marL="257175" indent="-257175">
              <a:buAutoNum type="alphaUcPeriod"/>
            </a:pPr>
            <a:endParaRPr lang="en-US" sz="1350" dirty="0"/>
          </a:p>
          <a:p>
            <a:pPr marL="257175" indent="-257175">
              <a:buAutoNum type="arabicPeriod" startAt="2"/>
            </a:pPr>
            <a:r>
              <a:rPr lang="en-US" sz="1350" b="1" dirty="0"/>
              <a:t>Once I have declare a replica set with replicas as 6 I cannot amend it any </a:t>
            </a:r>
          </a:p>
          <a:p>
            <a:r>
              <a:rPr lang="en-US" sz="1350" b="1" dirty="0"/>
              <a:t>     further?</a:t>
            </a:r>
          </a:p>
          <a:p>
            <a:endParaRPr lang="en-US" sz="1350" dirty="0"/>
          </a:p>
          <a:p>
            <a:pPr marL="257175" indent="-257175">
              <a:buAutoNum type="alphaUcPeriod"/>
            </a:pPr>
            <a:r>
              <a:rPr lang="en-US" sz="1350" dirty="0"/>
              <a:t>True B. False</a:t>
            </a:r>
          </a:p>
          <a:p>
            <a:pPr marL="257175" indent="-257175">
              <a:buAutoNum type="alphaUcPeriod"/>
            </a:pPr>
            <a:endParaRPr lang="en-US" sz="1350" dirty="0"/>
          </a:p>
          <a:p>
            <a:r>
              <a:rPr lang="en-US" sz="1350" dirty="0"/>
              <a:t>3. </a:t>
            </a:r>
            <a:r>
              <a:rPr lang="en-US" sz="1350" b="1" dirty="0"/>
              <a:t>I created a pod “my pod” with </a:t>
            </a:r>
            <a:r>
              <a:rPr lang="en-US" sz="1350" b="1" dirty="0" err="1"/>
              <a:t>rs</a:t>
            </a:r>
            <a:r>
              <a:rPr lang="en-US" sz="1350" b="1" dirty="0"/>
              <a:t> (5) “replica pod” and one of the pod </a:t>
            </a:r>
          </a:p>
          <a:p>
            <a:r>
              <a:rPr lang="en-US" sz="1350" b="1" dirty="0"/>
              <a:t>    stopped  working, kubernetes will ensure always one pod is running, even if</a:t>
            </a:r>
          </a:p>
          <a:p>
            <a:r>
              <a:rPr lang="en-US" sz="1350" b="1" dirty="0"/>
              <a:t>    this pod is deleted.</a:t>
            </a:r>
          </a:p>
          <a:p>
            <a:endParaRPr lang="en-US" sz="1350" dirty="0"/>
          </a:p>
          <a:p>
            <a:pPr marL="257175" indent="-257175">
              <a:buAutoNum type="alphaUcPeriod"/>
            </a:pPr>
            <a:r>
              <a:rPr lang="en-US" sz="1350" dirty="0"/>
              <a:t>True	B. False</a:t>
            </a:r>
          </a:p>
          <a:p>
            <a:endParaRPr lang="en-US" sz="1350" dirty="0"/>
          </a:p>
          <a:p>
            <a:r>
              <a:rPr lang="en-US" sz="1350" dirty="0"/>
              <a:t>4. </a:t>
            </a:r>
            <a:r>
              <a:rPr lang="en-US" sz="1350" b="1" dirty="0"/>
              <a:t>I can use below command which will increase my pod count</a:t>
            </a:r>
          </a:p>
          <a:p>
            <a:r>
              <a:rPr lang="en-US" sz="1350" b="1" dirty="0"/>
              <a:t>     </a:t>
            </a:r>
            <a:r>
              <a:rPr lang="en-US" sz="1350" b="1" dirty="0" err="1"/>
              <a:t>kubectl</a:t>
            </a:r>
            <a:r>
              <a:rPr lang="en-US" sz="1350" b="1" dirty="0"/>
              <a:t> scale </a:t>
            </a:r>
            <a:r>
              <a:rPr lang="mr-IN" sz="1350" b="1" dirty="0"/>
              <a:t>–</a:t>
            </a:r>
            <a:r>
              <a:rPr lang="en-US" sz="1350" b="1" dirty="0"/>
              <a:t>replicas=6 pod/&lt;name of pod&gt;</a:t>
            </a:r>
          </a:p>
          <a:p>
            <a:r>
              <a:rPr lang="en-US" sz="1350" dirty="0"/>
              <a:t>A. True  B. False</a:t>
            </a:r>
          </a:p>
        </p:txBody>
      </p:sp>
    </p:spTree>
    <p:extLst>
      <p:ext uri="{BB962C8B-B14F-4D97-AF65-F5344CB8AC3E}">
        <p14:creationId xmlns:p14="http://schemas.microsoft.com/office/powerpoint/2010/main" val="194457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>
                <a:hlinkClick r:id="rId2"/>
              </a:rPr>
              <a:t>Service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58558" y="666751"/>
            <a:ext cx="1435008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1350" dirty="0"/>
              <a:t>Node Port</a:t>
            </a:r>
          </a:p>
          <a:p>
            <a:pPr marL="257175" indent="-257175">
              <a:buAutoNum type="arabicPeriod"/>
            </a:pPr>
            <a:endParaRPr lang="en-US" sz="1350" dirty="0"/>
          </a:p>
          <a:p>
            <a:pPr marL="257175" indent="-257175">
              <a:buAutoNum type="arabicPeriod"/>
            </a:pPr>
            <a:r>
              <a:rPr lang="en-US" sz="1350" dirty="0"/>
              <a:t>Cluster IP</a:t>
            </a:r>
          </a:p>
          <a:p>
            <a:pPr marL="257175" indent="-257175">
              <a:buAutoNum type="arabicPeriod"/>
            </a:pPr>
            <a:endParaRPr lang="en-US" sz="1350" dirty="0"/>
          </a:p>
          <a:p>
            <a:pPr marL="257175" indent="-257175">
              <a:buAutoNum type="arabicPeriod"/>
            </a:pPr>
            <a:r>
              <a:rPr lang="en-US" sz="1350" dirty="0"/>
              <a:t>Load Balancer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1979652"/>
            <a:ext cx="5913670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kubectl</a:t>
            </a:r>
            <a:r>
              <a:rPr lang="en-US" sz="1350" i="1" dirty="0"/>
              <a:t> get service my-</a:t>
            </a:r>
            <a:r>
              <a:rPr lang="en-US" sz="1350" i="1" dirty="0" err="1"/>
              <a:t>cip</a:t>
            </a:r>
            <a:r>
              <a:rPr lang="en-US" sz="1350" i="1" dirty="0"/>
              <a:t>-service --output yaml </a:t>
            </a:r>
            <a:r>
              <a:rPr lang="en-US" sz="1350" dirty="0">
                <a:sym typeface="Wingdings"/>
              </a:rPr>
              <a:t> gives details in yaml format</a:t>
            </a:r>
          </a:p>
          <a:p>
            <a:endParaRPr lang="en-US" sz="1350" dirty="0">
              <a:sym typeface="Wingdings"/>
            </a:endParaRPr>
          </a:p>
          <a:p>
            <a:r>
              <a:rPr lang="en-US" sz="1350" i="1" dirty="0" err="1">
                <a:sym typeface="Wingdings"/>
              </a:rPr>
              <a:t>kubectl</a:t>
            </a:r>
            <a:r>
              <a:rPr lang="en-US" sz="1350" i="1" dirty="0">
                <a:sym typeface="Wingdings"/>
              </a:rPr>
              <a:t> get svc </a:t>
            </a:r>
            <a:r>
              <a:rPr lang="mr-IN" sz="1350" i="1" dirty="0">
                <a:sym typeface="Wingdings"/>
              </a:rPr>
              <a:t>–</a:t>
            </a:r>
            <a:r>
              <a:rPr lang="en-US" sz="1350" i="1" dirty="0">
                <a:sym typeface="Wingdings"/>
              </a:rPr>
              <a:t>o wide </a:t>
            </a:r>
            <a:r>
              <a:rPr lang="en-US" sz="1350" dirty="0">
                <a:sym typeface="Wingdings"/>
              </a:rPr>
              <a:t> give details including which node the service is running</a:t>
            </a:r>
          </a:p>
          <a:p>
            <a:endParaRPr lang="en-US" sz="1350" dirty="0">
              <a:sym typeface="Wingdings"/>
            </a:endParaRPr>
          </a:p>
          <a:p>
            <a:r>
              <a:rPr lang="en-US" sz="1350" i="1" dirty="0" err="1"/>
              <a:t>kubectl</a:t>
            </a:r>
            <a:r>
              <a:rPr lang="en-US" sz="1350" i="1" dirty="0"/>
              <a:t> exec </a:t>
            </a:r>
            <a:r>
              <a:rPr lang="mr-IN" sz="1350" i="1" dirty="0"/>
              <a:t>–</a:t>
            </a:r>
            <a:r>
              <a:rPr lang="en-US" sz="1350" i="1" dirty="0"/>
              <a:t>it &lt;pod name&gt; -- </a:t>
            </a:r>
            <a:r>
              <a:rPr lang="en-US" sz="1350" i="1" dirty="0" err="1"/>
              <a:t>sh</a:t>
            </a:r>
            <a:r>
              <a:rPr lang="en-US" sz="1350" i="1" dirty="0"/>
              <a:t> </a:t>
            </a:r>
            <a:r>
              <a:rPr lang="en-US" sz="1350" dirty="0">
                <a:sym typeface="Wingdings"/>
              </a:rPr>
              <a:t> go in to pod and check details</a:t>
            </a:r>
          </a:p>
          <a:p>
            <a:endParaRPr lang="en-US" sz="1350" dirty="0">
              <a:sym typeface="Wingdings"/>
            </a:endParaRPr>
          </a:p>
          <a:p>
            <a:r>
              <a:rPr lang="en-US" sz="1350" i="1" dirty="0">
                <a:sym typeface="Wingdings"/>
              </a:rPr>
              <a:t>curl &lt;cluster </a:t>
            </a:r>
            <a:r>
              <a:rPr lang="en-US" sz="1350" i="1" dirty="0" err="1">
                <a:sym typeface="Wingdings"/>
              </a:rPr>
              <a:t>ip</a:t>
            </a:r>
            <a:r>
              <a:rPr lang="en-US" sz="1350" i="1" dirty="0">
                <a:sym typeface="Wingdings"/>
              </a:rPr>
              <a:t>&gt;:80 </a:t>
            </a:r>
            <a:r>
              <a:rPr lang="en-US" sz="1350" dirty="0">
                <a:sym typeface="Wingdings"/>
              </a:rPr>
              <a:t> to get details at cluster level</a:t>
            </a:r>
            <a:endParaRPr 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1358557" y="3924300"/>
            <a:ext cx="57660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gcloud</a:t>
            </a:r>
            <a:r>
              <a:rPr lang="en-US" sz="1350" i="1" dirty="0"/>
              <a:t> compute firewall-rules create &lt;</a:t>
            </a:r>
            <a:r>
              <a:rPr lang="en-US" sz="1350" i="1" dirty="0" err="1"/>
              <a:t>nameof</a:t>
            </a:r>
            <a:r>
              <a:rPr lang="en-US" sz="1350" i="1" dirty="0"/>
              <a:t> firewall&gt; --allow </a:t>
            </a:r>
            <a:r>
              <a:rPr lang="en-US" sz="1350" i="1" dirty="0" err="1"/>
              <a:t>tcp</a:t>
            </a:r>
            <a:r>
              <a:rPr lang="en-US" sz="1350" i="1" dirty="0"/>
              <a:t>:&lt;node-port&gt;</a:t>
            </a:r>
          </a:p>
        </p:txBody>
      </p:sp>
    </p:spTree>
    <p:extLst>
      <p:ext uri="{BB962C8B-B14F-4D97-AF65-F5344CB8AC3E}">
        <p14:creationId xmlns:p14="http://schemas.microsoft.com/office/powerpoint/2010/main" val="3690505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Kubectl Commands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001" y="569295"/>
            <a:ext cx="5948423" cy="4455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350" dirty="0"/>
              <a:t>Create </a:t>
            </a:r>
            <a:r>
              <a:rPr lang="mr-IN" sz="1350" dirty="0"/>
              <a:t>–</a:t>
            </a:r>
            <a:r>
              <a:rPr lang="en-US" sz="1350" dirty="0"/>
              <a:t> to create pod, deployment, namespace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r>
              <a:rPr lang="en-US" sz="1350" dirty="0"/>
              <a:t>Apply </a:t>
            </a:r>
            <a:r>
              <a:rPr lang="mr-IN" sz="1350" dirty="0"/>
              <a:t>–</a:t>
            </a:r>
            <a:r>
              <a:rPr lang="en-US" sz="1350" dirty="0"/>
              <a:t> if you have amended and need to update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r>
              <a:rPr lang="en-US" sz="1350" dirty="0"/>
              <a:t>EDIT </a:t>
            </a:r>
            <a:r>
              <a:rPr lang="mr-IN" sz="1350" dirty="0"/>
              <a:t>–</a:t>
            </a:r>
            <a:r>
              <a:rPr lang="en-US" sz="1350" dirty="0"/>
              <a:t> if you have to update any yaml file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r>
              <a:rPr lang="en-US" sz="1350" dirty="0"/>
              <a:t>Delete </a:t>
            </a:r>
            <a:r>
              <a:rPr lang="mr-IN" sz="1350" dirty="0"/>
              <a:t>–</a:t>
            </a:r>
            <a:r>
              <a:rPr lang="en-US" sz="1350" dirty="0"/>
              <a:t> to delete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r>
              <a:rPr lang="en-US" sz="1350" dirty="0"/>
              <a:t>Logs </a:t>
            </a:r>
            <a:r>
              <a:rPr lang="mr-IN" sz="1350" dirty="0"/>
              <a:t>–</a:t>
            </a:r>
            <a:r>
              <a:rPr lang="en-US" sz="1350" dirty="0"/>
              <a:t> to check logs of any objects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r>
              <a:rPr lang="en-US" sz="1350" dirty="0"/>
              <a:t>Scale </a:t>
            </a:r>
            <a:r>
              <a:rPr lang="mr-IN" sz="1350" dirty="0"/>
              <a:t>–</a:t>
            </a:r>
            <a:r>
              <a:rPr lang="en-US" sz="1350" dirty="0"/>
              <a:t> to scale replica set, deployments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r>
              <a:rPr lang="en-US" sz="1350" dirty="0"/>
              <a:t>Auto scaling </a:t>
            </a:r>
            <a:r>
              <a:rPr lang="mr-IN" sz="1350" dirty="0"/>
              <a:t>–</a:t>
            </a:r>
            <a:r>
              <a:rPr lang="en-US" sz="1350" dirty="0"/>
              <a:t> to set min, max of your resources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r>
              <a:rPr lang="en-CA" sz="1350" i="1" dirty="0" err="1"/>
              <a:t>kubectl</a:t>
            </a:r>
            <a:r>
              <a:rPr lang="en-CA" sz="1350" i="1" dirty="0"/>
              <a:t> </a:t>
            </a:r>
            <a:r>
              <a:rPr lang="en-CA" sz="1350" i="1" dirty="0" err="1"/>
              <a:t>autoscale</a:t>
            </a:r>
            <a:r>
              <a:rPr lang="en-CA" sz="1350" i="1" dirty="0"/>
              <a:t> deployment my-deployment --</a:t>
            </a:r>
            <a:r>
              <a:rPr lang="en-CA" sz="1350" i="1" dirty="0" err="1"/>
              <a:t>cpu</a:t>
            </a:r>
            <a:r>
              <a:rPr lang="en-CA" sz="1350" i="1" dirty="0"/>
              <a:t>-percent=50 --min=1 --max=10</a:t>
            </a:r>
            <a:endParaRPr lang="en-US" sz="1350" i="1" dirty="0"/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r>
              <a:rPr lang="en-US" sz="1350" dirty="0"/>
              <a:t>Describe </a:t>
            </a:r>
            <a:r>
              <a:rPr lang="mr-IN" sz="1350" dirty="0"/>
              <a:t>–</a:t>
            </a:r>
            <a:r>
              <a:rPr lang="en-US" sz="1350" dirty="0"/>
              <a:t> to know in details about your objects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r>
              <a:rPr lang="en-US" sz="1350" dirty="0"/>
              <a:t>Get </a:t>
            </a:r>
            <a:r>
              <a:rPr lang="mr-IN" sz="1350" dirty="0"/>
              <a:t>–</a:t>
            </a:r>
            <a:r>
              <a:rPr lang="en-US" sz="1350" dirty="0"/>
              <a:t> to get details about your objects running in cluster</a:t>
            </a:r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  <a:p>
            <a:pPr marL="257175" indent="-257175">
              <a:buFont typeface="+mj-lt"/>
              <a:buAutoNum type="arabicPeriod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30861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001" y="676275"/>
            <a:ext cx="564090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1200" dirty="0"/>
              <a:t>To make use of your service outside any cloud environment you have to use type as</a:t>
            </a:r>
          </a:p>
          <a:p>
            <a:pPr marL="257175" indent="-257175">
              <a:buAutoNum type="arabicPeriod"/>
            </a:pPr>
            <a:endParaRPr lang="en-US" sz="1200" dirty="0"/>
          </a:p>
          <a:p>
            <a:pPr marL="257175" indent="-257175">
              <a:buAutoNum type="alphaLcPeriod"/>
            </a:pPr>
            <a:r>
              <a:rPr lang="en-US" sz="1200" dirty="0" err="1"/>
              <a:t>LoadBalancer</a:t>
            </a:r>
            <a:endParaRPr lang="en-US" sz="1200" dirty="0"/>
          </a:p>
          <a:p>
            <a:pPr marL="257175" indent="-257175">
              <a:buAutoNum type="alphaLcPeriod"/>
            </a:pPr>
            <a:r>
              <a:rPr lang="en-US" sz="1200" dirty="0" err="1"/>
              <a:t>NodePort</a:t>
            </a:r>
            <a:endParaRPr lang="en-US" sz="1200" dirty="0"/>
          </a:p>
          <a:p>
            <a:pPr marL="257175" indent="-257175">
              <a:buAutoNum type="alphaLcPeriod"/>
            </a:pPr>
            <a:r>
              <a:rPr lang="en-US" sz="1200" dirty="0" err="1"/>
              <a:t>ClusterIP</a:t>
            </a:r>
            <a:endParaRPr lang="en-US" sz="1200" dirty="0"/>
          </a:p>
          <a:p>
            <a:pPr marL="257175" indent="-257175">
              <a:buAutoNum type="alphaLcPeriod"/>
            </a:pPr>
            <a:endParaRPr lang="en-US" sz="1200" dirty="0"/>
          </a:p>
          <a:p>
            <a:r>
              <a:rPr lang="en-US" sz="1200" dirty="0"/>
              <a:t>2. Which command is used to list all the objects running inside your namespace?</a:t>
            </a:r>
          </a:p>
          <a:p>
            <a:endParaRPr lang="en-US" sz="1200" dirty="0"/>
          </a:p>
          <a:p>
            <a:r>
              <a:rPr lang="en-US" sz="1200" dirty="0"/>
              <a:t>3. Which command is used to know what image is running inside a container?</a:t>
            </a:r>
          </a:p>
          <a:p>
            <a:endParaRPr lang="en-US" sz="1200" dirty="0"/>
          </a:p>
          <a:p>
            <a:r>
              <a:rPr lang="en-US" sz="1200" dirty="0"/>
              <a:t>4. If I wanted to know on which node my service is running which command I can use?</a:t>
            </a:r>
          </a:p>
          <a:p>
            <a:pPr marL="257175" indent="-257175">
              <a:buAutoNum type="alphaLcPeriod"/>
            </a:pPr>
            <a:r>
              <a:rPr lang="en-US" sz="1200" dirty="0"/>
              <a:t>-o wide</a:t>
            </a:r>
          </a:p>
          <a:p>
            <a:pPr marL="257175" indent="-257175">
              <a:buAutoNum type="alphaLcPeriod"/>
            </a:pPr>
            <a:r>
              <a:rPr lang="en-US" sz="1200" dirty="0"/>
              <a:t>-o node</a:t>
            </a:r>
          </a:p>
          <a:p>
            <a:pPr marL="257175" indent="-257175">
              <a:buAutoNum type="alphaLcPeriod"/>
            </a:pPr>
            <a:endParaRPr lang="en-US" sz="1200" dirty="0"/>
          </a:p>
          <a:p>
            <a:r>
              <a:rPr lang="en-US" sz="1200" dirty="0"/>
              <a:t>5. I can delete a container running inside a pod without disturbing a pod</a:t>
            </a:r>
          </a:p>
          <a:p>
            <a:pPr marL="257175" indent="-257175">
              <a:buAutoNum type="alphaLcPeriod"/>
            </a:pPr>
            <a:r>
              <a:rPr lang="en-US" sz="1200" dirty="0"/>
              <a:t>True</a:t>
            </a:r>
          </a:p>
          <a:p>
            <a:pPr marL="257175" indent="-257175">
              <a:buAutoNum type="alphaLcPeriod"/>
            </a:pPr>
            <a:r>
              <a:rPr lang="en-US" sz="1200" dirty="0"/>
              <a:t>False</a:t>
            </a:r>
          </a:p>
          <a:p>
            <a:pPr marL="257175" indent="-257175">
              <a:buAutoNum type="alphaLcPeriod"/>
            </a:pPr>
            <a:endParaRPr lang="en-US" sz="1200" dirty="0"/>
          </a:p>
          <a:p>
            <a:r>
              <a:rPr lang="en-US" sz="1200" dirty="0"/>
              <a:t>6. Which among the following will collapse the objects completely</a:t>
            </a:r>
          </a:p>
          <a:p>
            <a:endParaRPr lang="en-US" sz="1200" dirty="0"/>
          </a:p>
          <a:p>
            <a:pPr marL="257175" indent="-257175">
              <a:buAutoNum type="alphaLcPeriod"/>
            </a:pPr>
            <a:r>
              <a:rPr lang="en-US" sz="1200" dirty="0"/>
              <a:t>Deleting Pod</a:t>
            </a:r>
          </a:p>
          <a:p>
            <a:pPr marL="257175" indent="-257175">
              <a:buAutoNum type="alphaLcPeriod"/>
            </a:pPr>
            <a:r>
              <a:rPr lang="en-US" sz="1200" dirty="0"/>
              <a:t>Deleting replica set</a:t>
            </a:r>
          </a:p>
          <a:p>
            <a:pPr marL="257175" indent="-257175">
              <a:buAutoNum type="alphaLcPeriod"/>
            </a:pPr>
            <a:r>
              <a:rPr lang="en-US" sz="1200" dirty="0"/>
              <a:t>Deleting Deployment</a:t>
            </a:r>
          </a:p>
        </p:txBody>
      </p:sp>
    </p:spTree>
    <p:extLst>
      <p:ext uri="{BB962C8B-B14F-4D97-AF65-F5344CB8AC3E}">
        <p14:creationId xmlns:p14="http://schemas.microsoft.com/office/powerpoint/2010/main" val="1009089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>
                <a:hlinkClick r:id="rId2"/>
              </a:rPr>
              <a:t>HELM</a:t>
            </a:r>
            <a:r>
              <a:rPr lang="en-US" dirty="0"/>
              <a:t> &amp; Tiller</a:t>
            </a:r>
          </a:p>
        </p:txBody>
      </p:sp>
      <p:pic>
        <p:nvPicPr>
          <p:cNvPr id="3" name="Picture 2" descr="Helm - the Better Way to Deploy on Kubernetes - Reinhard Nägele - Co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95" y="1743075"/>
            <a:ext cx="6043095" cy="3400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53010" y="742950"/>
            <a:ext cx="62428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50" dirty="0"/>
              <a:t>Helm helps you manage Kubernetes applications — Helm Charts help you define, install, and upgrade even the most complex Kubernetes application.</a:t>
            </a:r>
          </a:p>
          <a:p>
            <a:endParaRPr lang="en-SG" sz="1050" dirty="0"/>
          </a:p>
          <a:p>
            <a:r>
              <a:rPr lang="en-SG" sz="1050" b="1" dirty="0"/>
              <a:t>Tiller</a:t>
            </a:r>
            <a:r>
              <a:rPr lang="en-SG" sz="1050" dirty="0"/>
              <a:t> is the service that actually communicates with the </a:t>
            </a:r>
            <a:r>
              <a:rPr lang="en-SG" sz="1050" b="1" dirty="0"/>
              <a:t>Kubernetes</a:t>
            </a:r>
            <a:r>
              <a:rPr lang="en-SG" sz="1050" dirty="0"/>
              <a:t> API to manage our </a:t>
            </a:r>
          </a:p>
          <a:p>
            <a:r>
              <a:rPr lang="en-SG" sz="1050" dirty="0"/>
              <a:t>Helm packages</a:t>
            </a:r>
          </a:p>
          <a:p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732995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HELM DEMO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8463" y="760041"/>
            <a:ext cx="563673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Easy yaml writing</a:t>
            </a:r>
          </a:p>
          <a:p>
            <a:endParaRPr lang="en-US" sz="1350" dirty="0"/>
          </a:p>
          <a:p>
            <a:r>
              <a:rPr lang="en-US" sz="1200" dirty="0"/>
              <a:t>Kubectl create deployment &lt;name&gt; --image=&lt;</a:t>
            </a:r>
            <a:r>
              <a:rPr lang="en-US" sz="1200" dirty="0" err="1"/>
              <a:t>imagename</a:t>
            </a:r>
            <a:r>
              <a:rPr lang="en-US" sz="1200" dirty="0"/>
              <a:t>&gt; --dry-run </a:t>
            </a:r>
            <a:r>
              <a:rPr lang="mr-IN" sz="1200" dirty="0"/>
              <a:t>–</a:t>
            </a:r>
            <a:r>
              <a:rPr lang="en-US" sz="1200" dirty="0"/>
              <a:t>o yaml &gt; </a:t>
            </a:r>
            <a:r>
              <a:rPr lang="en-US" sz="1200" dirty="0" err="1"/>
              <a:t>de.yaml</a:t>
            </a:r>
            <a:endParaRPr lang="en-US" sz="1200" dirty="0"/>
          </a:p>
          <a:p>
            <a:endParaRPr lang="en-US" sz="1200" dirty="0"/>
          </a:p>
          <a:p>
            <a:r>
              <a:rPr lang="en-SG" sz="1200" dirty="0">
                <a:sym typeface="Wingdings" pitchFamily="2" charset="2"/>
              </a:rPr>
              <a:t>kubectl expose deployment &lt;name&gt; –port 80 –dry-run –o yaml &gt; ser.yaml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358558" y="2260879"/>
            <a:ext cx="2039213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Chart.yaml</a:t>
            </a:r>
            <a:endParaRPr lang="en-US" sz="1350" dirty="0"/>
          </a:p>
          <a:p>
            <a:r>
              <a:rPr lang="en-SG" sz="1350" dirty="0"/>
              <a:t>apiVersion: v1</a:t>
            </a:r>
          </a:p>
          <a:p>
            <a:r>
              <a:rPr lang="en-SG" sz="1350" dirty="0"/>
              <a:t>name: bitesize</a:t>
            </a:r>
          </a:p>
          <a:p>
            <a:r>
              <a:rPr lang="en-SG" sz="1350" dirty="0"/>
              <a:t>version: 0.1.0</a:t>
            </a:r>
          </a:p>
          <a:p>
            <a:r>
              <a:rPr lang="en-SG" sz="1350" dirty="0"/>
              <a:t>appVersion: 1.0</a:t>
            </a:r>
          </a:p>
          <a:p>
            <a:r>
              <a:rPr lang="en-SG" sz="1350" dirty="0"/>
              <a:t>description: bitesize demo</a:t>
            </a:r>
          </a:p>
          <a:p>
            <a:endParaRPr 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4231627" y="2260879"/>
            <a:ext cx="78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List</a:t>
            </a:r>
          </a:p>
          <a:p>
            <a:r>
              <a:rPr lang="en-US" sz="1350" dirty="0"/>
              <a:t>Upgrade</a:t>
            </a:r>
          </a:p>
          <a:p>
            <a:r>
              <a:rPr lang="en-US" sz="1350" dirty="0"/>
              <a:t>Rollback</a:t>
            </a:r>
          </a:p>
          <a:p>
            <a:r>
              <a:rPr lang="en-US" sz="135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224550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58558" y="149425"/>
            <a:ext cx="6031707" cy="461665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33716" y="655978"/>
            <a:ext cx="5059205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1350" dirty="0"/>
              <a:t>Helm can communicate directly with kubernetes.</a:t>
            </a:r>
          </a:p>
          <a:p>
            <a:pPr marL="257175" indent="-257175">
              <a:buAutoNum type="arabicPeriod"/>
            </a:pPr>
            <a:endParaRPr lang="en-US" sz="1350" dirty="0"/>
          </a:p>
          <a:p>
            <a:pPr marL="257175" indent="-257175">
              <a:buAutoNum type="alphaUcPeriod"/>
            </a:pPr>
            <a:r>
              <a:rPr lang="en-US" sz="1350" dirty="0"/>
              <a:t>True B. False</a:t>
            </a:r>
          </a:p>
          <a:p>
            <a:pPr marL="257175" indent="-257175">
              <a:buAutoNum type="alphaUcPeriod"/>
            </a:pPr>
            <a:endParaRPr lang="en-US" sz="1350" dirty="0"/>
          </a:p>
          <a:p>
            <a:r>
              <a:rPr lang="en-US" sz="1350" dirty="0"/>
              <a:t>2. Which Helm command will help us to get whole helm structure?</a:t>
            </a:r>
          </a:p>
          <a:p>
            <a:pPr marL="257175" indent="-257175">
              <a:buAutoNum type="alphaUcPeriod"/>
            </a:pPr>
            <a:r>
              <a:rPr lang="en-US" sz="1350" dirty="0"/>
              <a:t>Upgrade B. List C. Create D. Install</a:t>
            </a:r>
          </a:p>
          <a:p>
            <a:pPr marL="257175" indent="-257175">
              <a:buAutoNum type="alphaUcPeriod"/>
            </a:pPr>
            <a:endParaRPr lang="en-US" sz="1350" dirty="0"/>
          </a:p>
          <a:p>
            <a:r>
              <a:rPr lang="en-US" sz="1350" dirty="0"/>
              <a:t>3. What is the argument we need to pass in Helm rollback command?</a:t>
            </a:r>
          </a:p>
          <a:p>
            <a:endParaRPr lang="en-US" sz="1350" dirty="0"/>
          </a:p>
          <a:p>
            <a:r>
              <a:rPr lang="en-US" sz="1350" dirty="0"/>
              <a:t>4. If you delete helm release still pod will be running</a:t>
            </a:r>
          </a:p>
          <a:p>
            <a:r>
              <a:rPr lang="en-US" sz="1350" dirty="0"/>
              <a:t>A. True B. False</a:t>
            </a:r>
          </a:p>
        </p:txBody>
      </p:sp>
    </p:spTree>
    <p:extLst>
      <p:ext uri="{BB962C8B-B14F-4D97-AF65-F5344CB8AC3E}">
        <p14:creationId xmlns:p14="http://schemas.microsoft.com/office/powerpoint/2010/main" val="371170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580" y="389296"/>
            <a:ext cx="723804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195" dirty="0">
                <a:solidFill>
                  <a:srgbClr val="3E3E3E"/>
                </a:solidFill>
                <a:latin typeface="Tahoma"/>
                <a:cs typeface="Tahoma"/>
              </a:rPr>
              <a:t>Docker</a:t>
            </a:r>
            <a:r>
              <a:rPr sz="2700" spc="-71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700" spc="161" dirty="0">
                <a:solidFill>
                  <a:srgbClr val="3E3E3E"/>
                </a:solidFill>
                <a:latin typeface="Tahoma"/>
                <a:cs typeface="Tahoma"/>
              </a:rPr>
              <a:t>Containers</a:t>
            </a:r>
            <a:r>
              <a:rPr sz="2700" spc="-3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700" spc="150" dirty="0">
                <a:solidFill>
                  <a:srgbClr val="3E3E3E"/>
                </a:solidFill>
                <a:latin typeface="Tahoma"/>
                <a:cs typeface="Tahoma"/>
              </a:rPr>
              <a:t>Versus</a:t>
            </a:r>
            <a:r>
              <a:rPr sz="2700" spc="-53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700" spc="143" dirty="0">
                <a:solidFill>
                  <a:srgbClr val="3E3E3E"/>
                </a:solidFill>
                <a:latin typeface="Tahoma"/>
                <a:cs typeface="Tahoma"/>
              </a:rPr>
              <a:t>Virtual</a:t>
            </a:r>
            <a:r>
              <a:rPr sz="2700" spc="-41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700" spc="158" dirty="0">
                <a:solidFill>
                  <a:srgbClr val="3E3E3E"/>
                </a:solidFill>
                <a:latin typeface="Tahoma"/>
                <a:cs typeface="Tahoma"/>
              </a:rPr>
              <a:t>Machines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184148"/>
            <a:ext cx="1059180" cy="271228"/>
          </a:xfrm>
          <a:prstGeom prst="rect">
            <a:avLst/>
          </a:prstGeom>
          <a:solidFill>
            <a:srgbClr val="9BC850"/>
          </a:solidFill>
          <a:ln w="25907">
            <a:solidFill>
              <a:srgbClr val="719238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300038">
              <a:spcBef>
                <a:spcPts val="855"/>
              </a:spcBef>
            </a:pPr>
            <a:r>
              <a:rPr sz="1050" spc="169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16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5420" y="1184148"/>
            <a:ext cx="1059180" cy="271228"/>
          </a:xfrm>
          <a:prstGeom prst="rect">
            <a:avLst/>
          </a:prstGeom>
          <a:solidFill>
            <a:srgbClr val="F05A28"/>
          </a:solidFill>
          <a:ln w="25907">
            <a:solidFill>
              <a:srgbClr val="B0401A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284798">
              <a:spcBef>
                <a:spcPts val="855"/>
              </a:spcBef>
            </a:pPr>
            <a:r>
              <a:rPr sz="1050" spc="169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" y="1649348"/>
            <a:ext cx="1059180" cy="271228"/>
          </a:xfrm>
          <a:prstGeom prst="rect">
            <a:avLst/>
          </a:prstGeom>
          <a:solidFill>
            <a:srgbClr val="9BC850"/>
          </a:solidFill>
          <a:ln w="25907">
            <a:solidFill>
              <a:srgbClr val="719238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174308">
              <a:spcBef>
                <a:spcPts val="855"/>
              </a:spcBef>
            </a:pPr>
            <a:r>
              <a:rPr sz="1050" spc="116" dirty="0">
                <a:solidFill>
                  <a:srgbClr val="FFFFFF"/>
                </a:solidFill>
                <a:latin typeface="Calibri"/>
                <a:cs typeface="Calibri"/>
              </a:rPr>
              <a:t>Bins/Libs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5420" y="1649348"/>
            <a:ext cx="1059180" cy="271228"/>
          </a:xfrm>
          <a:prstGeom prst="rect">
            <a:avLst/>
          </a:prstGeom>
          <a:solidFill>
            <a:srgbClr val="F05A28"/>
          </a:solidFill>
          <a:ln w="25907">
            <a:solidFill>
              <a:srgbClr val="B0401A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173831">
              <a:spcBef>
                <a:spcPts val="855"/>
              </a:spcBef>
            </a:pPr>
            <a:r>
              <a:rPr sz="1050" spc="116" dirty="0">
                <a:solidFill>
                  <a:srgbClr val="FFFFFF"/>
                </a:solidFill>
                <a:latin typeface="Calibri"/>
                <a:cs typeface="Calibri"/>
              </a:rPr>
              <a:t>Bins/Libs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" y="2114550"/>
            <a:ext cx="1059180" cy="611706"/>
          </a:xfrm>
          <a:prstGeom prst="rect">
            <a:avLst/>
          </a:prstGeom>
          <a:solidFill>
            <a:srgbClr val="9BC850"/>
          </a:solidFill>
          <a:ln w="25907">
            <a:solidFill>
              <a:srgbClr val="7192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575">
              <a:latin typeface="Times New Roman"/>
              <a:cs typeface="Times New Roman"/>
            </a:endParaRPr>
          </a:p>
          <a:p>
            <a:pPr marL="175259">
              <a:spcBef>
                <a:spcPts val="4"/>
              </a:spcBef>
            </a:pPr>
            <a:r>
              <a:rPr sz="1050" spc="105" dirty="0">
                <a:solidFill>
                  <a:srgbClr val="FFFFFF"/>
                </a:solidFill>
                <a:latin typeface="Calibri"/>
                <a:cs typeface="Calibri"/>
              </a:rPr>
              <a:t>Guest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188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5420" y="2114550"/>
            <a:ext cx="1059180" cy="611706"/>
          </a:xfrm>
          <a:prstGeom prst="rect">
            <a:avLst/>
          </a:prstGeom>
          <a:solidFill>
            <a:srgbClr val="F05A28"/>
          </a:solidFill>
          <a:ln w="25907">
            <a:solidFill>
              <a:srgbClr val="B0401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575">
              <a:latin typeface="Times New Roman"/>
              <a:cs typeface="Times New Roman"/>
            </a:endParaRPr>
          </a:p>
          <a:p>
            <a:pPr marL="175259">
              <a:spcBef>
                <a:spcPts val="4"/>
              </a:spcBef>
            </a:pPr>
            <a:r>
              <a:rPr sz="1050" spc="105" dirty="0">
                <a:solidFill>
                  <a:srgbClr val="FFFFFF"/>
                </a:solidFill>
                <a:latin typeface="Calibri"/>
                <a:cs typeface="Calibri"/>
              </a:rPr>
              <a:t>Guest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188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0428" y="3219259"/>
            <a:ext cx="2221958" cy="214482"/>
          </a:xfrm>
          <a:prstGeom prst="rect">
            <a:avLst/>
          </a:prstGeom>
          <a:solidFill>
            <a:srgbClr val="808080"/>
          </a:solidFill>
        </p:spPr>
        <p:txBody>
          <a:bodyPr vert="horz" wrap="square" lIns="0" tIns="52388" rIns="0" bIns="0" rtlCol="0">
            <a:spAutoFit/>
          </a:bodyPr>
          <a:lstStyle/>
          <a:p>
            <a:pPr marL="658654">
              <a:spcBef>
                <a:spcPts val="413"/>
              </a:spcBef>
            </a:pP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Hypervisor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0428" y="3574732"/>
            <a:ext cx="2221958" cy="216406"/>
          </a:xfrm>
          <a:prstGeom prst="rect">
            <a:avLst/>
          </a:prstGeom>
          <a:solidFill>
            <a:srgbClr val="292929"/>
          </a:solidFill>
        </p:spPr>
        <p:txBody>
          <a:bodyPr vert="horz" wrap="square" lIns="0" tIns="54293" rIns="0" bIns="0" rtlCol="0">
            <a:spAutoFit/>
          </a:bodyPr>
          <a:lstStyle/>
          <a:p>
            <a:pPr marL="248603">
              <a:spcBef>
                <a:spcPts val="428"/>
              </a:spcBef>
            </a:pP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Host Operating</a:t>
            </a:r>
            <a:r>
              <a:rPr sz="1050" spc="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0756" y="2288859"/>
            <a:ext cx="1060210" cy="270747"/>
          </a:xfrm>
          <a:prstGeom prst="rect">
            <a:avLst/>
          </a:prstGeom>
          <a:solidFill>
            <a:srgbClr val="9BC850"/>
          </a:solidFill>
          <a:ln w="25907">
            <a:solidFill>
              <a:srgbClr val="719238"/>
            </a:solidFill>
          </a:ln>
        </p:spPr>
        <p:txBody>
          <a:bodyPr vert="horz" wrap="square" lIns="0" tIns="108109" rIns="0" bIns="0" rtlCol="0">
            <a:spAutoFit/>
          </a:bodyPr>
          <a:lstStyle/>
          <a:p>
            <a:pPr marL="300990">
              <a:spcBef>
                <a:spcPts val="851"/>
              </a:spcBef>
            </a:pPr>
            <a:r>
              <a:rPr sz="1050" spc="169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16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0756" y="2754059"/>
            <a:ext cx="1060210" cy="270747"/>
          </a:xfrm>
          <a:prstGeom prst="rect">
            <a:avLst/>
          </a:prstGeom>
          <a:solidFill>
            <a:srgbClr val="9BC850"/>
          </a:solidFill>
          <a:ln w="25907">
            <a:solidFill>
              <a:srgbClr val="719238"/>
            </a:solidFill>
          </a:ln>
        </p:spPr>
        <p:txBody>
          <a:bodyPr vert="horz" wrap="square" lIns="0" tIns="108109" rIns="0" bIns="0" rtlCol="0">
            <a:spAutoFit/>
          </a:bodyPr>
          <a:lstStyle/>
          <a:p>
            <a:pPr marL="175259">
              <a:spcBef>
                <a:spcPts val="851"/>
              </a:spcBef>
            </a:pPr>
            <a:r>
              <a:rPr sz="1050" spc="116" dirty="0">
                <a:solidFill>
                  <a:srgbClr val="FFFFFF"/>
                </a:solidFill>
                <a:latin typeface="Calibri"/>
                <a:cs typeface="Calibri"/>
              </a:rPr>
              <a:t>Bins/Libs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5176" y="2288859"/>
            <a:ext cx="1060210" cy="270747"/>
          </a:xfrm>
          <a:prstGeom prst="rect">
            <a:avLst/>
          </a:prstGeom>
          <a:solidFill>
            <a:srgbClr val="F05A28"/>
          </a:solidFill>
          <a:ln w="25907">
            <a:solidFill>
              <a:srgbClr val="B0401A"/>
            </a:solidFill>
          </a:ln>
        </p:spPr>
        <p:txBody>
          <a:bodyPr vert="horz" wrap="square" lIns="0" tIns="108109" rIns="0" bIns="0" rtlCol="0">
            <a:spAutoFit/>
          </a:bodyPr>
          <a:lstStyle/>
          <a:p>
            <a:pPr marL="285750">
              <a:spcBef>
                <a:spcPts val="851"/>
              </a:spcBef>
            </a:pPr>
            <a:r>
              <a:rPr sz="1050" spc="169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5176" y="2754059"/>
            <a:ext cx="1060210" cy="270747"/>
          </a:xfrm>
          <a:prstGeom prst="rect">
            <a:avLst/>
          </a:prstGeom>
          <a:solidFill>
            <a:srgbClr val="F05A28"/>
          </a:solidFill>
          <a:ln w="25907">
            <a:solidFill>
              <a:srgbClr val="B0401A"/>
            </a:solidFill>
          </a:ln>
        </p:spPr>
        <p:txBody>
          <a:bodyPr vert="horz" wrap="square" lIns="0" tIns="108109" rIns="0" bIns="0" rtlCol="0">
            <a:spAutoFit/>
          </a:bodyPr>
          <a:lstStyle/>
          <a:p>
            <a:pPr marL="175259">
              <a:spcBef>
                <a:spcPts val="851"/>
              </a:spcBef>
            </a:pPr>
            <a:r>
              <a:rPr sz="1050" spc="116" dirty="0">
                <a:solidFill>
                  <a:srgbClr val="FFFFFF"/>
                </a:solidFill>
                <a:latin typeface="Calibri"/>
                <a:cs typeface="Calibri"/>
              </a:rPr>
              <a:t>Bins/Libs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0755" y="3219259"/>
            <a:ext cx="2222989" cy="214482"/>
          </a:xfrm>
          <a:prstGeom prst="rect">
            <a:avLst/>
          </a:prstGeom>
          <a:solidFill>
            <a:srgbClr val="2A9FBC"/>
          </a:solidFill>
          <a:ln w="25907">
            <a:solidFill>
              <a:srgbClr val="1C7489"/>
            </a:solidFill>
          </a:ln>
        </p:spPr>
        <p:txBody>
          <a:bodyPr vert="horz" wrap="square" lIns="0" tIns="52388" rIns="0" bIns="0" rtlCol="0">
            <a:spAutoFit/>
          </a:bodyPr>
          <a:lstStyle/>
          <a:p>
            <a:pPr marL="534829">
              <a:spcBef>
                <a:spcPts val="413"/>
              </a:spcBef>
            </a:pP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10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124" dirty="0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0184" y="3571876"/>
            <a:ext cx="2222989" cy="216887"/>
          </a:xfrm>
          <a:prstGeom prst="rect">
            <a:avLst/>
          </a:prstGeom>
          <a:solidFill>
            <a:srgbClr val="292929"/>
          </a:solidFill>
        </p:spPr>
        <p:txBody>
          <a:bodyPr vert="horz" wrap="square" lIns="0" tIns="54769" rIns="0" bIns="0" rtlCol="0">
            <a:spAutoFit/>
          </a:bodyPr>
          <a:lstStyle/>
          <a:p>
            <a:pPr marL="249555">
              <a:spcBef>
                <a:spcPts val="431"/>
              </a:spcBef>
            </a:pP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Host Operating</a:t>
            </a:r>
            <a:r>
              <a:rPr sz="1050" spc="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6368" y="4176712"/>
            <a:ext cx="173334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131" dirty="0">
                <a:solidFill>
                  <a:srgbClr val="3E3E3E"/>
                </a:solidFill>
                <a:latin typeface="Calibri"/>
                <a:cs typeface="Calibri"/>
              </a:rPr>
              <a:t>Virtual</a:t>
            </a:r>
            <a:r>
              <a:rPr sz="1500" spc="7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500" spc="131" dirty="0">
                <a:solidFill>
                  <a:srgbClr val="3E3E3E"/>
                </a:solidFill>
                <a:latin typeface="Calibri"/>
                <a:cs typeface="Calibri"/>
              </a:rPr>
              <a:t>Machines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46003" y="4177284"/>
            <a:ext cx="1942602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176" dirty="0">
                <a:solidFill>
                  <a:srgbClr val="3E3E3E"/>
                </a:solidFill>
                <a:latin typeface="Calibri"/>
                <a:cs typeface="Calibri"/>
              </a:rPr>
              <a:t>Docker</a:t>
            </a:r>
            <a:r>
              <a:rPr sz="1500" spc="41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500" spc="150" dirty="0">
                <a:solidFill>
                  <a:srgbClr val="3E3E3E"/>
                </a:solidFill>
                <a:latin typeface="Calibri"/>
                <a:cs typeface="Calibri"/>
              </a:rPr>
              <a:t>Containers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7D23EAA-4C76-4FDE-A8E3-C415DD412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56" y="1984483"/>
            <a:ext cx="3827634" cy="1844887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71EE657-B032-4EAF-956C-D882576272BD}"/>
              </a:ext>
            </a:extLst>
          </p:cNvPr>
          <p:cNvCxnSpPr/>
          <p:nvPr/>
        </p:nvCxnSpPr>
        <p:spPr>
          <a:xfrm>
            <a:off x="5131530" y="814412"/>
            <a:ext cx="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70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8715" y="320611"/>
            <a:ext cx="0" cy="4492943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9774" y="803522"/>
            <a:ext cx="504077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5275" indent="-285750"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sz="1800" spc="188" dirty="0">
                <a:solidFill>
                  <a:schemeClr val="tx2">
                    <a:lumMod val="75000"/>
                  </a:schemeClr>
                </a:solidFill>
              </a:rPr>
              <a:t>Lightweight, </a:t>
            </a:r>
            <a:r>
              <a:rPr sz="1800" spc="172" dirty="0">
                <a:solidFill>
                  <a:schemeClr val="tx2">
                    <a:lumMod val="75000"/>
                  </a:schemeClr>
                </a:solidFill>
              </a:rPr>
              <a:t>open, </a:t>
            </a:r>
            <a:r>
              <a:rPr sz="1800" spc="176" dirty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sz="1800" spc="49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1800" spc="169" dirty="0">
                <a:solidFill>
                  <a:schemeClr val="tx2">
                    <a:lumMod val="75000"/>
                  </a:schemeClr>
                </a:solidFill>
              </a:rPr>
              <a:t>platform</a:t>
            </a:r>
            <a:r>
              <a:rPr lang="en-GB" sz="1800" spc="169" dirty="0">
                <a:solidFill>
                  <a:schemeClr val="tx2">
                    <a:lumMod val="75000"/>
                  </a:schemeClr>
                </a:solidFill>
              </a:rPr>
              <a:t> for packaging and image creation</a:t>
            </a:r>
            <a:endParaRPr sz="1800" spc="169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8758" y="1639296"/>
            <a:ext cx="4862989" cy="24872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5275" indent="-285750"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spc="21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 </a:t>
            </a:r>
            <a:r>
              <a:rPr spc="16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natively </a:t>
            </a:r>
            <a:r>
              <a:rPr spc="195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spc="206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</a:t>
            </a:r>
            <a:r>
              <a:rPr spc="169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21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spc="-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88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s-ES" spc="188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275" marR="338138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spc="21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 </a:t>
            </a:r>
            <a:r>
              <a:rPr spc="195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spc="21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</a:t>
            </a:r>
            <a:r>
              <a:rPr spc="169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153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spc="-146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95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 </a:t>
            </a:r>
            <a:r>
              <a:rPr spc="188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machines </a:t>
            </a:r>
            <a:r>
              <a:rPr spc="176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</a:t>
            </a:r>
            <a:r>
              <a:rPr spc="188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pc="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spc="-15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88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machine)</a:t>
            </a:r>
            <a:endParaRPr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275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spc="176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Relies </a:t>
            </a:r>
            <a:r>
              <a:rPr spc="195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"images" </a:t>
            </a:r>
            <a:r>
              <a:rPr spc="206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-15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69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"containers"</a:t>
            </a:r>
            <a:endParaRPr lang="en-GB" spc="169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5275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GB" spc="169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Environment for execution</a:t>
            </a:r>
            <a:endParaRPr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8605" y="1761363"/>
            <a:ext cx="2830068" cy="1609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881901" y="1398365"/>
            <a:ext cx="1595914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spc="176" dirty="0">
                <a:solidFill>
                  <a:srgbClr val="3E3E3E"/>
                </a:solidFill>
                <a:latin typeface="Calibri"/>
                <a:cs typeface="Calibri"/>
              </a:rPr>
              <a:t>What </a:t>
            </a:r>
            <a:r>
              <a:rPr sz="1500" spc="131" dirty="0">
                <a:solidFill>
                  <a:srgbClr val="3E3E3E"/>
                </a:solidFill>
                <a:latin typeface="Calibri"/>
                <a:cs typeface="Calibri"/>
              </a:rPr>
              <a:t>Is</a:t>
            </a:r>
            <a:r>
              <a:rPr sz="150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500" spc="169" dirty="0">
                <a:solidFill>
                  <a:srgbClr val="3E3E3E"/>
                </a:solidFill>
                <a:latin typeface="Calibri"/>
                <a:cs typeface="Calibri"/>
              </a:rPr>
              <a:t>Docker?</a:t>
            </a:r>
            <a:endParaRPr sz="1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3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1420" y="3408731"/>
            <a:ext cx="135636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176" dirty="0">
                <a:solidFill>
                  <a:srgbClr val="3E3E3E"/>
                </a:solidFill>
                <a:latin typeface="Calibri"/>
                <a:cs typeface="Calibri"/>
              </a:rPr>
              <a:t>Docker</a:t>
            </a:r>
            <a:r>
              <a:rPr sz="1500" spc="38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500" spc="188" dirty="0">
                <a:solidFill>
                  <a:srgbClr val="3E3E3E"/>
                </a:solidFill>
                <a:latin typeface="Calibri"/>
                <a:cs typeface="Calibri"/>
              </a:rPr>
              <a:t>Image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7240" y="3866463"/>
            <a:ext cx="3325654" cy="5866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25341" marR="3810" indent="-816293">
              <a:lnSpc>
                <a:spcPct val="125000"/>
              </a:lnSpc>
              <a:spcBef>
                <a:spcPts val="75"/>
              </a:spcBef>
            </a:pPr>
            <a:r>
              <a:rPr sz="1500" spc="169" dirty="0">
                <a:solidFill>
                  <a:srgbClr val="808080"/>
                </a:solidFill>
                <a:latin typeface="Calibri"/>
                <a:cs typeface="Calibri"/>
              </a:rPr>
              <a:t>Example: </a:t>
            </a:r>
            <a:r>
              <a:rPr sz="1500" spc="150" dirty="0">
                <a:solidFill>
                  <a:srgbClr val="808080"/>
                </a:solidFill>
                <a:latin typeface="Calibri"/>
                <a:cs typeface="Calibri"/>
              </a:rPr>
              <a:t>Ubuntu </a:t>
            </a:r>
            <a:r>
              <a:rPr sz="1500" spc="135" dirty="0">
                <a:solidFill>
                  <a:srgbClr val="808080"/>
                </a:solidFill>
                <a:latin typeface="Calibri"/>
                <a:cs typeface="Calibri"/>
              </a:rPr>
              <a:t>with </a:t>
            </a:r>
            <a:r>
              <a:rPr sz="1500" spc="150" dirty="0">
                <a:solidFill>
                  <a:srgbClr val="808080"/>
                </a:solidFill>
                <a:latin typeface="Calibri"/>
                <a:cs typeface="Calibri"/>
              </a:rPr>
              <a:t>Node.js</a:t>
            </a:r>
            <a:r>
              <a:rPr sz="1500" spc="-11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500" spc="169" dirty="0">
                <a:solidFill>
                  <a:srgbClr val="808080"/>
                </a:solidFill>
                <a:latin typeface="Calibri"/>
                <a:cs typeface="Calibri"/>
              </a:rPr>
              <a:t>and  </a:t>
            </a:r>
            <a:r>
              <a:rPr sz="1500" spc="161" dirty="0">
                <a:solidFill>
                  <a:srgbClr val="808080"/>
                </a:solidFill>
                <a:latin typeface="Calibri"/>
                <a:cs typeface="Calibri"/>
              </a:rPr>
              <a:t>Application</a:t>
            </a:r>
            <a:r>
              <a:rPr sz="1500" spc="7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500" spc="210" dirty="0">
                <a:solidFill>
                  <a:srgbClr val="808080"/>
                </a:solidFill>
                <a:latin typeface="Calibri"/>
                <a:cs typeface="Calibri"/>
              </a:rPr>
              <a:t>Code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38873" y="3408731"/>
            <a:ext cx="1774031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214" dirty="0">
                <a:solidFill>
                  <a:srgbClr val="3E3E3E"/>
                </a:solidFill>
                <a:latin typeface="Calibri"/>
                <a:cs typeface="Calibri"/>
              </a:rPr>
              <a:t>Docker</a:t>
            </a:r>
            <a:r>
              <a:rPr sz="1500" spc="83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500" spc="188" dirty="0">
                <a:solidFill>
                  <a:srgbClr val="3E3E3E"/>
                </a:solidFill>
                <a:latin typeface="Calibri"/>
                <a:cs typeface="Calibri"/>
              </a:rPr>
              <a:t>Container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643" y="3923081"/>
            <a:ext cx="317182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71525" marR="3810" indent="-762476">
              <a:spcBef>
                <a:spcPts val="75"/>
              </a:spcBef>
            </a:pPr>
            <a:r>
              <a:rPr sz="1500" spc="169" dirty="0">
                <a:solidFill>
                  <a:srgbClr val="808080"/>
                </a:solidFill>
                <a:latin typeface="Calibri"/>
                <a:cs typeface="Calibri"/>
              </a:rPr>
              <a:t>Created </a:t>
            </a:r>
            <a:r>
              <a:rPr sz="1500" spc="214" dirty="0">
                <a:solidFill>
                  <a:srgbClr val="808080"/>
                </a:solidFill>
                <a:latin typeface="Calibri"/>
                <a:cs typeface="Calibri"/>
              </a:rPr>
              <a:t>by</a:t>
            </a:r>
            <a:r>
              <a:rPr sz="1500" spc="-158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500" spc="161" dirty="0">
                <a:solidFill>
                  <a:srgbClr val="808080"/>
                </a:solidFill>
                <a:latin typeface="Calibri"/>
                <a:cs typeface="Calibri"/>
              </a:rPr>
              <a:t>using </a:t>
            </a:r>
            <a:r>
              <a:rPr sz="1500" spc="150" dirty="0">
                <a:solidFill>
                  <a:srgbClr val="808080"/>
                </a:solidFill>
                <a:latin typeface="Calibri"/>
                <a:cs typeface="Calibri"/>
              </a:rPr>
              <a:t>an </a:t>
            </a:r>
            <a:r>
              <a:rPr sz="1500" spc="153" dirty="0">
                <a:solidFill>
                  <a:srgbClr val="808080"/>
                </a:solidFill>
                <a:latin typeface="Calibri"/>
                <a:cs typeface="Calibri"/>
              </a:rPr>
              <a:t>image. </a:t>
            </a:r>
            <a:r>
              <a:rPr sz="1500" spc="176" dirty="0">
                <a:solidFill>
                  <a:srgbClr val="808080"/>
                </a:solidFill>
                <a:latin typeface="Calibri"/>
                <a:cs typeface="Calibri"/>
              </a:rPr>
              <a:t>Runs  </a:t>
            </a:r>
            <a:r>
              <a:rPr sz="1500" spc="150" dirty="0">
                <a:solidFill>
                  <a:srgbClr val="808080"/>
                </a:solidFill>
                <a:latin typeface="Calibri"/>
                <a:cs typeface="Calibri"/>
              </a:rPr>
              <a:t>your</a:t>
            </a:r>
            <a:r>
              <a:rPr sz="1500" spc="7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500" spc="135" dirty="0">
                <a:solidFill>
                  <a:srgbClr val="808080"/>
                </a:solidFill>
                <a:latin typeface="Calibri"/>
                <a:cs typeface="Calibri"/>
              </a:rPr>
              <a:t>application.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8982" y="1284732"/>
            <a:ext cx="2253996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82521" y="389296"/>
            <a:ext cx="591216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1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700" spc="-41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700" spc="176" dirty="0">
                <a:solidFill>
                  <a:srgbClr val="3E3E3E"/>
                </a:solidFill>
                <a:latin typeface="Tahoma"/>
                <a:cs typeface="Tahoma"/>
              </a:rPr>
              <a:t>Role</a:t>
            </a:r>
            <a:r>
              <a:rPr sz="2700" spc="-56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700" spc="188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7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700" spc="116" dirty="0">
                <a:solidFill>
                  <a:srgbClr val="3E3E3E"/>
                </a:solidFill>
                <a:latin typeface="Tahoma"/>
                <a:cs typeface="Tahoma"/>
              </a:rPr>
              <a:t>Images</a:t>
            </a:r>
            <a:r>
              <a:rPr sz="27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700" spc="188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7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700" spc="161" dirty="0">
                <a:solidFill>
                  <a:srgbClr val="3E3E3E"/>
                </a:solidFill>
                <a:latin typeface="Tahoma"/>
                <a:cs typeface="Tahoma"/>
              </a:rPr>
              <a:t>Containers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16786" y="1371600"/>
            <a:ext cx="1443609" cy="1823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3594163" y="2387155"/>
            <a:ext cx="1891665" cy="0"/>
          </a:xfrm>
          <a:custGeom>
            <a:avLst/>
            <a:gdLst/>
            <a:ahLst/>
            <a:cxnLst/>
            <a:rect l="l" t="t" r="r" b="b"/>
            <a:pathLst>
              <a:path w="2522220">
                <a:moveTo>
                  <a:pt x="0" y="0"/>
                </a:moveTo>
                <a:lnTo>
                  <a:pt x="2522194" y="0"/>
                </a:lnTo>
              </a:path>
            </a:pathLst>
          </a:custGeom>
          <a:ln w="5029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466940" y="2330576"/>
            <a:ext cx="113348" cy="113348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12" y="0"/>
                </a:moveTo>
                <a:lnTo>
                  <a:pt x="0" y="150876"/>
                </a:lnTo>
                <a:lnTo>
                  <a:pt x="150888" y="75450"/>
                </a:lnTo>
                <a:lnTo>
                  <a:pt x="1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2374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24" y="272565"/>
            <a:ext cx="77765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708391"/>
                </a:solidFill>
              </a:rPr>
              <a:t>Using Docker: </a:t>
            </a:r>
            <a:r>
              <a:rPr sz="2800" spc="-10" dirty="0">
                <a:solidFill>
                  <a:srgbClr val="708391"/>
                </a:solidFill>
              </a:rPr>
              <a:t>Build, </a:t>
            </a:r>
            <a:r>
              <a:rPr lang="en-GB" sz="2800" spc="-10" dirty="0">
                <a:solidFill>
                  <a:srgbClr val="708391"/>
                </a:solidFill>
              </a:rPr>
              <a:t>Package</a:t>
            </a:r>
            <a:r>
              <a:rPr sz="2800" spc="-10" dirty="0">
                <a:solidFill>
                  <a:srgbClr val="708391"/>
                </a:solidFill>
              </a:rPr>
              <a:t>, </a:t>
            </a:r>
            <a:r>
              <a:rPr sz="2800" spc="-5" dirty="0">
                <a:solidFill>
                  <a:srgbClr val="708391"/>
                </a:solidFill>
              </a:rPr>
              <a:t>Run</a:t>
            </a:r>
            <a:r>
              <a:rPr sz="2800" spc="-70" dirty="0">
                <a:solidFill>
                  <a:srgbClr val="708391"/>
                </a:solidFill>
              </a:rPr>
              <a:t> </a:t>
            </a:r>
            <a:r>
              <a:rPr sz="2800" spc="-5" dirty="0">
                <a:solidFill>
                  <a:srgbClr val="708391"/>
                </a:solidFill>
              </a:rPr>
              <a:t>Workflow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1168130" y="2528719"/>
            <a:ext cx="2502535" cy="2146935"/>
          </a:xfrm>
          <a:custGeom>
            <a:avLst/>
            <a:gdLst/>
            <a:ahLst/>
            <a:cxnLst/>
            <a:rect l="l" t="t" r="r" b="b"/>
            <a:pathLst>
              <a:path w="2502535" h="2146935">
                <a:moveTo>
                  <a:pt x="0" y="0"/>
                </a:moveTo>
                <a:lnTo>
                  <a:pt x="1656864" y="0"/>
                </a:lnTo>
                <a:lnTo>
                  <a:pt x="2502287" y="1073247"/>
                </a:lnTo>
                <a:lnTo>
                  <a:pt x="1656864" y="2146495"/>
                </a:lnTo>
                <a:lnTo>
                  <a:pt x="0" y="21464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215" y="3087818"/>
            <a:ext cx="1063625" cy="447675"/>
          </a:xfrm>
          <a:custGeom>
            <a:avLst/>
            <a:gdLst/>
            <a:ahLst/>
            <a:cxnLst/>
            <a:rect l="l" t="t" r="r" b="b"/>
            <a:pathLst>
              <a:path w="1063625" h="447675">
                <a:moveTo>
                  <a:pt x="0" y="447649"/>
                </a:moveTo>
                <a:lnTo>
                  <a:pt x="1063222" y="0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6213" y="3077368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11974" y="30674"/>
                </a:moveTo>
                <a:lnTo>
                  <a:pt x="20224" y="10449"/>
                </a:lnTo>
                <a:lnTo>
                  <a:pt x="0" y="2224"/>
                </a:lnTo>
                <a:lnTo>
                  <a:pt x="45074" y="0"/>
                </a:lnTo>
                <a:lnTo>
                  <a:pt x="11974" y="306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96213" y="3077368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20224" y="10449"/>
                </a:moveTo>
                <a:lnTo>
                  <a:pt x="11974" y="30674"/>
                </a:lnTo>
                <a:lnTo>
                  <a:pt x="45074" y="0"/>
                </a:lnTo>
                <a:lnTo>
                  <a:pt x="0" y="2224"/>
                </a:lnTo>
                <a:lnTo>
                  <a:pt x="20224" y="10449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9665" y="3703292"/>
            <a:ext cx="1113155" cy="800100"/>
          </a:xfrm>
          <a:custGeom>
            <a:avLst/>
            <a:gdLst/>
            <a:ahLst/>
            <a:cxnLst/>
            <a:rect l="l" t="t" r="r" b="b"/>
            <a:pathLst>
              <a:path w="1113154" h="800100">
                <a:moveTo>
                  <a:pt x="0" y="0"/>
                </a:moveTo>
                <a:lnTo>
                  <a:pt x="1112922" y="799898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1038" y="4481665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43449" y="37274"/>
                </a:moveTo>
                <a:lnTo>
                  <a:pt x="0" y="25049"/>
                </a:lnTo>
                <a:lnTo>
                  <a:pt x="21549" y="21524"/>
                </a:lnTo>
                <a:lnTo>
                  <a:pt x="18024" y="0"/>
                </a:lnTo>
                <a:lnTo>
                  <a:pt x="43449" y="372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1037" y="4481665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21549" y="21524"/>
                </a:moveTo>
                <a:lnTo>
                  <a:pt x="0" y="25049"/>
                </a:lnTo>
                <a:lnTo>
                  <a:pt x="43449" y="37274"/>
                </a:lnTo>
                <a:lnTo>
                  <a:pt x="18024" y="0"/>
                </a:lnTo>
                <a:lnTo>
                  <a:pt x="21549" y="21524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1809" y="2666494"/>
            <a:ext cx="370199" cy="370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4254" y="3415118"/>
            <a:ext cx="370199" cy="370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2499" y="4100591"/>
            <a:ext cx="370199" cy="370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82742" y="2235598"/>
            <a:ext cx="1360170" cy="2165985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1359597" y="2165693"/>
                </a:moveTo>
                <a:lnTo>
                  <a:pt x="0" y="2165693"/>
                </a:ln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2742" y="2235598"/>
            <a:ext cx="1360170" cy="2165985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0" y="2165693"/>
                </a:move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lnTo>
                  <a:pt x="0" y="2165693"/>
                </a:lnTo>
                <a:close/>
              </a:path>
            </a:pathLst>
          </a:custGeom>
          <a:ln w="9524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2492" y="2982693"/>
            <a:ext cx="291274" cy="32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60191" y="3471967"/>
            <a:ext cx="291274" cy="32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7966" y="3918966"/>
            <a:ext cx="291281" cy="32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39015" y="1169055"/>
            <a:ext cx="3639185" cy="342265"/>
          </a:xfrm>
          <a:custGeom>
            <a:avLst/>
            <a:gdLst/>
            <a:ahLst/>
            <a:cxnLst/>
            <a:rect l="l" t="t" r="r" b="b"/>
            <a:pathLst>
              <a:path w="3639184" h="342265">
                <a:moveTo>
                  <a:pt x="0" y="341999"/>
                </a:moveTo>
                <a:lnTo>
                  <a:pt x="0" y="208878"/>
                </a:lnTo>
                <a:lnTo>
                  <a:pt x="0" y="100169"/>
                </a:lnTo>
                <a:lnTo>
                  <a:pt x="0" y="26876"/>
                </a:lnTo>
                <a:lnTo>
                  <a:pt x="0" y="0"/>
                </a:lnTo>
                <a:lnTo>
                  <a:pt x="3638992" y="0"/>
                </a:lnTo>
                <a:lnTo>
                  <a:pt x="3638992" y="6632"/>
                </a:lnTo>
                <a:lnTo>
                  <a:pt x="3638992" y="288176"/>
                </a:lnTo>
                <a:lnTo>
                  <a:pt x="3638992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8803" y="1174907"/>
            <a:ext cx="3425190" cy="342265"/>
          </a:xfrm>
          <a:custGeom>
            <a:avLst/>
            <a:gdLst/>
            <a:ahLst/>
            <a:cxnLst/>
            <a:rect l="l" t="t" r="r" b="b"/>
            <a:pathLst>
              <a:path w="3425190" h="342265">
                <a:moveTo>
                  <a:pt x="0" y="341999"/>
                </a:moveTo>
                <a:lnTo>
                  <a:pt x="0" y="208877"/>
                </a:lnTo>
                <a:lnTo>
                  <a:pt x="1" y="100168"/>
                </a:lnTo>
                <a:lnTo>
                  <a:pt x="2" y="26875"/>
                </a:lnTo>
                <a:lnTo>
                  <a:pt x="2" y="0"/>
                </a:lnTo>
                <a:lnTo>
                  <a:pt x="3424788" y="0"/>
                </a:lnTo>
                <a:lnTo>
                  <a:pt x="3424788" y="0"/>
                </a:lnTo>
                <a:lnTo>
                  <a:pt x="3424788" y="288175"/>
                </a:lnTo>
                <a:lnTo>
                  <a:pt x="3424788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35382" y="888751"/>
            <a:ext cx="4472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9165" algn="l"/>
              </a:tabLst>
            </a:pP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Developers	IT</a:t>
            </a:r>
            <a:r>
              <a:rPr sz="1200" b="1" spc="-70" dirty="0">
                <a:solidFill>
                  <a:srgbClr val="1AAAF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Operations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39683" y="2702707"/>
            <a:ext cx="421684" cy="302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37408" y="3433155"/>
            <a:ext cx="1668959" cy="30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43278" y="4122904"/>
            <a:ext cx="421684" cy="302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16194" y="3289693"/>
            <a:ext cx="291299" cy="322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58487" y="2691519"/>
            <a:ext cx="1972310" cy="757555"/>
          </a:xfrm>
          <a:custGeom>
            <a:avLst/>
            <a:gdLst/>
            <a:ahLst/>
            <a:cxnLst/>
            <a:rect l="l" t="t" r="r" b="b"/>
            <a:pathLst>
              <a:path w="1972309" h="757554">
                <a:moveTo>
                  <a:pt x="19721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72196" y="0"/>
                </a:lnTo>
                <a:lnTo>
                  <a:pt x="19721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2287" y="4074616"/>
            <a:ext cx="1958975" cy="757555"/>
          </a:xfrm>
          <a:custGeom>
            <a:avLst/>
            <a:gdLst/>
            <a:ahLst/>
            <a:cxnLst/>
            <a:rect l="l" t="t" r="r" b="b"/>
            <a:pathLst>
              <a:path w="1958975" h="757554">
                <a:moveTo>
                  <a:pt x="19583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58396" y="0"/>
                </a:lnTo>
                <a:lnTo>
                  <a:pt x="19583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23486" y="3527442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317699" y="139774"/>
                </a:moveTo>
                <a:lnTo>
                  <a:pt x="0" y="139774"/>
                </a:lnTo>
                <a:lnTo>
                  <a:pt x="158849" y="0"/>
                </a:lnTo>
                <a:lnTo>
                  <a:pt x="317699" y="139774"/>
                </a:lnTo>
                <a:close/>
              </a:path>
              <a:path w="318134" h="483235">
                <a:moveTo>
                  <a:pt x="241499" y="343199"/>
                </a:moveTo>
                <a:lnTo>
                  <a:pt x="76224" y="343199"/>
                </a:lnTo>
                <a:lnTo>
                  <a:pt x="76224" y="139774"/>
                </a:lnTo>
                <a:lnTo>
                  <a:pt x="241499" y="139774"/>
                </a:lnTo>
                <a:lnTo>
                  <a:pt x="241499" y="343199"/>
                </a:lnTo>
                <a:close/>
              </a:path>
              <a:path w="318134" h="483235">
                <a:moveTo>
                  <a:pt x="158849" y="482999"/>
                </a:moveTo>
                <a:lnTo>
                  <a:pt x="0" y="343199"/>
                </a:lnTo>
                <a:lnTo>
                  <a:pt x="317699" y="343199"/>
                </a:lnTo>
                <a:lnTo>
                  <a:pt x="158849" y="482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23486" y="3527442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0" y="139774"/>
                </a:moveTo>
                <a:lnTo>
                  <a:pt x="158849" y="0"/>
                </a:lnTo>
                <a:lnTo>
                  <a:pt x="317699" y="139774"/>
                </a:lnTo>
                <a:lnTo>
                  <a:pt x="241499" y="139774"/>
                </a:lnTo>
                <a:lnTo>
                  <a:pt x="241499" y="343199"/>
                </a:lnTo>
                <a:lnTo>
                  <a:pt x="317699" y="343199"/>
                </a:lnTo>
                <a:lnTo>
                  <a:pt x="158849" y="482999"/>
                </a:lnTo>
                <a:lnTo>
                  <a:pt x="0" y="343199"/>
                </a:lnTo>
                <a:lnTo>
                  <a:pt x="76224" y="343199"/>
                </a:lnTo>
                <a:lnTo>
                  <a:pt x="76224" y="139774"/>
                </a:lnTo>
                <a:lnTo>
                  <a:pt x="0" y="139774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2113" y="4250741"/>
            <a:ext cx="431399" cy="358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09225" y="2906681"/>
            <a:ext cx="541023" cy="3594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43166" y="3517043"/>
            <a:ext cx="376199" cy="1997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40891" y="3970666"/>
            <a:ext cx="376199" cy="1997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49041" y="3042518"/>
            <a:ext cx="376199" cy="1997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07593" y="1525082"/>
            <a:ext cx="189547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Development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Environments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06000" y="1519558"/>
            <a:ext cx="157226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lang="en-GB" sz="1400" b="1" spc="-5" dirty="0">
                <a:latin typeface="Arial"/>
                <a:cs typeface="Arial"/>
              </a:rPr>
              <a:t>Package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Create </a:t>
            </a:r>
            <a:r>
              <a:rPr sz="1200" dirty="0">
                <a:latin typeface="Arial"/>
                <a:cs typeface="Arial"/>
              </a:rPr>
              <a:t>&amp; </a:t>
            </a:r>
            <a:r>
              <a:rPr sz="1200" spc="-5" dirty="0">
                <a:latin typeface="Arial"/>
                <a:cs typeface="Arial"/>
              </a:rPr>
              <a:t>Store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Images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78129" y="1519558"/>
            <a:ext cx="160020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Deploy, Manage,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Scale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17286" y="2950544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88824" y="2866206"/>
            <a:ext cx="371899" cy="3729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93473" y="3064931"/>
            <a:ext cx="178574" cy="1785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88485" y="2950544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60022" y="2866206"/>
            <a:ext cx="371899" cy="3729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4671" y="3064931"/>
            <a:ext cx="178574" cy="1785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18386" y="4348991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89949" y="4264654"/>
            <a:ext cx="371874" cy="3729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94573" y="4463403"/>
            <a:ext cx="178574" cy="1785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89585" y="4348991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61147" y="4264654"/>
            <a:ext cx="371874" cy="3729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65797" y="4463403"/>
            <a:ext cx="178549" cy="1785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34541" y="1906448"/>
            <a:ext cx="549298" cy="4427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77461" y="1921896"/>
            <a:ext cx="568198" cy="5918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34811" y="2023933"/>
            <a:ext cx="485094" cy="381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85766" y="2099365"/>
            <a:ext cx="205104" cy="137795"/>
          </a:xfrm>
          <a:custGeom>
            <a:avLst/>
            <a:gdLst/>
            <a:ahLst/>
            <a:cxnLst/>
            <a:rect l="l" t="t" r="r" b="b"/>
            <a:pathLst>
              <a:path w="205104" h="137794">
                <a:moveTo>
                  <a:pt x="0" y="0"/>
                </a:moveTo>
                <a:lnTo>
                  <a:pt x="204799" y="0"/>
                </a:lnTo>
                <a:lnTo>
                  <a:pt x="204799" y="137477"/>
                </a:lnTo>
                <a:lnTo>
                  <a:pt x="0" y="13747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36617" y="2004533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39649" y="344714"/>
                </a:moveTo>
                <a:lnTo>
                  <a:pt x="4949" y="344714"/>
                </a:lnTo>
                <a:lnTo>
                  <a:pt x="0" y="338769"/>
                </a:lnTo>
                <a:lnTo>
                  <a:pt x="0" y="5939"/>
                </a:lnTo>
                <a:lnTo>
                  <a:pt x="4949" y="0"/>
                </a:lnTo>
                <a:lnTo>
                  <a:pt x="39649" y="0"/>
                </a:lnTo>
                <a:lnTo>
                  <a:pt x="44624" y="5939"/>
                </a:lnTo>
                <a:lnTo>
                  <a:pt x="44624" y="98062"/>
                </a:lnTo>
                <a:lnTo>
                  <a:pt x="290049" y="98062"/>
                </a:lnTo>
                <a:lnTo>
                  <a:pt x="290049" y="142639"/>
                </a:lnTo>
                <a:lnTo>
                  <a:pt x="44624" y="142639"/>
                </a:lnTo>
                <a:lnTo>
                  <a:pt x="44624" y="243674"/>
                </a:lnTo>
                <a:lnTo>
                  <a:pt x="290049" y="243674"/>
                </a:lnTo>
                <a:lnTo>
                  <a:pt x="290049" y="285279"/>
                </a:lnTo>
                <a:lnTo>
                  <a:pt x="44624" y="285279"/>
                </a:lnTo>
                <a:lnTo>
                  <a:pt x="44624" y="338769"/>
                </a:lnTo>
                <a:lnTo>
                  <a:pt x="39649" y="344714"/>
                </a:lnTo>
                <a:close/>
              </a:path>
              <a:path w="290195" h="344805">
                <a:moveTo>
                  <a:pt x="290049" y="98062"/>
                </a:moveTo>
                <a:lnTo>
                  <a:pt x="242949" y="98062"/>
                </a:lnTo>
                <a:lnTo>
                  <a:pt x="242949" y="5939"/>
                </a:lnTo>
                <a:lnTo>
                  <a:pt x="250374" y="0"/>
                </a:lnTo>
                <a:lnTo>
                  <a:pt x="285074" y="0"/>
                </a:lnTo>
                <a:lnTo>
                  <a:pt x="290049" y="5939"/>
                </a:lnTo>
                <a:lnTo>
                  <a:pt x="290049" y="98062"/>
                </a:lnTo>
                <a:close/>
              </a:path>
              <a:path w="290195" h="344805">
                <a:moveTo>
                  <a:pt x="290049" y="243674"/>
                </a:moveTo>
                <a:lnTo>
                  <a:pt x="242949" y="243674"/>
                </a:lnTo>
                <a:lnTo>
                  <a:pt x="242949" y="142639"/>
                </a:lnTo>
                <a:lnTo>
                  <a:pt x="290049" y="142639"/>
                </a:lnTo>
                <a:lnTo>
                  <a:pt x="290049" y="243674"/>
                </a:lnTo>
                <a:close/>
              </a:path>
              <a:path w="290195" h="344805">
                <a:moveTo>
                  <a:pt x="285074" y="344714"/>
                </a:moveTo>
                <a:lnTo>
                  <a:pt x="250374" y="344714"/>
                </a:lnTo>
                <a:lnTo>
                  <a:pt x="242949" y="338769"/>
                </a:lnTo>
                <a:lnTo>
                  <a:pt x="242949" y="285279"/>
                </a:lnTo>
                <a:lnTo>
                  <a:pt x="290049" y="285279"/>
                </a:lnTo>
                <a:lnTo>
                  <a:pt x="290049" y="338769"/>
                </a:lnTo>
                <a:lnTo>
                  <a:pt x="285074" y="344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81241" y="2147173"/>
            <a:ext cx="198755" cy="101600"/>
          </a:xfrm>
          <a:custGeom>
            <a:avLst/>
            <a:gdLst/>
            <a:ahLst/>
            <a:cxnLst/>
            <a:rect l="l" t="t" r="r" b="b"/>
            <a:pathLst>
              <a:path w="198754" h="101600">
                <a:moveTo>
                  <a:pt x="0" y="0"/>
                </a:moveTo>
                <a:lnTo>
                  <a:pt x="0" y="58410"/>
                </a:lnTo>
                <a:lnTo>
                  <a:pt x="0" y="88405"/>
                </a:lnTo>
                <a:lnTo>
                  <a:pt x="0" y="99456"/>
                </a:lnTo>
                <a:lnTo>
                  <a:pt x="0" y="101034"/>
                </a:lnTo>
                <a:lnTo>
                  <a:pt x="114656" y="101034"/>
                </a:lnTo>
                <a:lnTo>
                  <a:pt x="173534" y="101034"/>
                </a:lnTo>
                <a:lnTo>
                  <a:pt x="195225" y="101034"/>
                </a:lnTo>
                <a:lnTo>
                  <a:pt x="198324" y="101034"/>
                </a:lnTo>
                <a:lnTo>
                  <a:pt x="198324" y="42624"/>
                </a:lnTo>
                <a:lnTo>
                  <a:pt x="198324" y="12629"/>
                </a:lnTo>
                <a:lnTo>
                  <a:pt x="198324" y="1578"/>
                </a:lnTo>
                <a:lnTo>
                  <a:pt x="198324" y="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36617" y="2004533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44624" y="98062"/>
                </a:moveTo>
                <a:lnTo>
                  <a:pt x="44624" y="98062"/>
                </a:lnTo>
                <a:lnTo>
                  <a:pt x="44624" y="5939"/>
                </a:lnTo>
                <a:lnTo>
                  <a:pt x="39649" y="0"/>
                </a:lnTo>
                <a:lnTo>
                  <a:pt x="4949" y="0"/>
                </a:lnTo>
                <a:lnTo>
                  <a:pt x="0" y="5939"/>
                </a:lnTo>
                <a:lnTo>
                  <a:pt x="0" y="338769"/>
                </a:lnTo>
                <a:lnTo>
                  <a:pt x="4949" y="344714"/>
                </a:lnTo>
                <a:lnTo>
                  <a:pt x="32224" y="344714"/>
                </a:lnTo>
                <a:lnTo>
                  <a:pt x="39649" y="344714"/>
                </a:lnTo>
                <a:lnTo>
                  <a:pt x="44624" y="338769"/>
                </a:lnTo>
                <a:lnTo>
                  <a:pt x="44624" y="285279"/>
                </a:lnTo>
                <a:lnTo>
                  <a:pt x="159281" y="285279"/>
                </a:lnTo>
                <a:lnTo>
                  <a:pt x="218158" y="285279"/>
                </a:lnTo>
                <a:lnTo>
                  <a:pt x="239850" y="285279"/>
                </a:lnTo>
                <a:lnTo>
                  <a:pt x="242949" y="285279"/>
                </a:lnTo>
                <a:lnTo>
                  <a:pt x="242949" y="312767"/>
                </a:lnTo>
                <a:lnTo>
                  <a:pt x="242949" y="326883"/>
                </a:lnTo>
                <a:lnTo>
                  <a:pt x="242949" y="332083"/>
                </a:lnTo>
                <a:lnTo>
                  <a:pt x="242949" y="332826"/>
                </a:lnTo>
                <a:lnTo>
                  <a:pt x="242949" y="338769"/>
                </a:lnTo>
                <a:lnTo>
                  <a:pt x="250374" y="344714"/>
                </a:lnTo>
                <a:lnTo>
                  <a:pt x="277649" y="344714"/>
                </a:lnTo>
                <a:lnTo>
                  <a:pt x="285074" y="344714"/>
                </a:lnTo>
                <a:lnTo>
                  <a:pt x="290049" y="338769"/>
                </a:lnTo>
                <a:lnTo>
                  <a:pt x="290049" y="5939"/>
                </a:lnTo>
                <a:lnTo>
                  <a:pt x="285074" y="0"/>
                </a:lnTo>
                <a:lnTo>
                  <a:pt x="250374" y="0"/>
                </a:lnTo>
                <a:lnTo>
                  <a:pt x="242949" y="5939"/>
                </a:lnTo>
                <a:lnTo>
                  <a:pt x="242949" y="98062"/>
                </a:lnTo>
                <a:lnTo>
                  <a:pt x="44624" y="98062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85767" y="2022490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44849" y="76927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85766" y="2022490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0" y="0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5917"/>
                </a:lnTo>
                <a:lnTo>
                  <a:pt x="44849" y="46970"/>
                </a:lnTo>
                <a:lnTo>
                  <a:pt x="44849" y="68051"/>
                </a:lnTo>
                <a:lnTo>
                  <a:pt x="44849" y="75817"/>
                </a:lnTo>
                <a:lnTo>
                  <a:pt x="44849" y="76927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82691" y="2022490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2959"/>
                </a:lnTo>
                <a:lnTo>
                  <a:pt x="2449" y="0"/>
                </a:lnTo>
                <a:lnTo>
                  <a:pt x="96124" y="0"/>
                </a:lnTo>
                <a:lnTo>
                  <a:pt x="0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82691" y="2022490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76927"/>
                </a:lnTo>
                <a:lnTo>
                  <a:pt x="0" y="2959"/>
                </a:lnTo>
                <a:lnTo>
                  <a:pt x="2449" y="0"/>
                </a:lnTo>
                <a:lnTo>
                  <a:pt x="4924" y="0"/>
                </a:lnTo>
                <a:lnTo>
                  <a:pt x="57649" y="0"/>
                </a:lnTo>
                <a:lnTo>
                  <a:pt x="84724" y="0"/>
                </a:lnTo>
                <a:lnTo>
                  <a:pt x="94699" y="0"/>
                </a:lnTo>
                <a:lnTo>
                  <a:pt x="96124" y="0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30666" y="2147348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79841" y="2147348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29716" y="2147348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29716" y="2022490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12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7575</TotalTime>
  <Words>2016</Words>
  <Application>Microsoft Macintosh PowerPoint</Application>
  <PresentationFormat>On-screen Show (16:9)</PresentationFormat>
  <Paragraphs>479</Paragraphs>
  <Slides>59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Consolas</vt:lpstr>
      <vt:lpstr>Menlo</vt:lpstr>
      <vt:lpstr>Tahoma</vt:lpstr>
      <vt:lpstr>Times New Roman</vt:lpstr>
      <vt:lpstr>Office Theme</vt:lpstr>
      <vt:lpstr>Introduction to Docker</vt:lpstr>
      <vt:lpstr>Agenda</vt:lpstr>
      <vt:lpstr>PowerPoint Presentation</vt:lpstr>
      <vt:lpstr>What is a container?</vt:lpstr>
      <vt:lpstr>Question to Mazz and Ramesh</vt:lpstr>
      <vt:lpstr>Docker Containers Versus Virtual Machines</vt:lpstr>
      <vt:lpstr>Lightweight, open, secure platform for packaging and image creation</vt:lpstr>
      <vt:lpstr>The Role of Images and Containers</vt:lpstr>
      <vt:lpstr>Using Docker: Build, Package, Run Workflow</vt:lpstr>
      <vt:lpstr>Common Docker vocabularys</vt:lpstr>
      <vt:lpstr>PowerPoint Presentation</vt:lpstr>
      <vt:lpstr>Docker Installation</vt:lpstr>
      <vt:lpstr>Basic Docker Commands</vt:lpstr>
      <vt:lpstr>Basic Docker Commands</vt:lpstr>
      <vt:lpstr>Basic Docker Commands</vt:lpstr>
      <vt:lpstr>How to use container as software</vt:lpstr>
      <vt:lpstr>Executing the commands in container</vt:lpstr>
      <vt:lpstr>Executing the commands in container</vt:lpstr>
      <vt:lpstr>Executing the commands in container</vt:lpstr>
      <vt:lpstr>Creating docker images</vt:lpstr>
      <vt:lpstr>Dockerfile – Linux Example</vt:lpstr>
      <vt:lpstr>Each Dockerfile Command Creates a Layer</vt:lpstr>
      <vt:lpstr>Docker Network</vt:lpstr>
      <vt:lpstr>Docker Hub</vt:lpstr>
      <vt:lpstr>PowerPoint Presentation</vt:lpstr>
      <vt:lpstr>Docker Compose: Multi Container Applications</vt:lpstr>
      <vt:lpstr>    K8’s vs Docker Swarm</vt:lpstr>
      <vt:lpstr>    K8’s vs Docker Swarm</vt:lpstr>
      <vt:lpstr>K8 Components</vt:lpstr>
      <vt:lpstr>K8s components</vt:lpstr>
      <vt:lpstr>Architecture</vt:lpstr>
      <vt:lpstr>Quiz</vt:lpstr>
      <vt:lpstr>Quiz</vt:lpstr>
      <vt:lpstr>Quiz</vt:lpstr>
      <vt:lpstr>Quiz</vt:lpstr>
      <vt:lpstr>Quiz</vt:lpstr>
      <vt:lpstr>Quiz</vt:lpstr>
      <vt:lpstr>Quiz</vt:lpstr>
      <vt:lpstr>Cloud components</vt:lpstr>
      <vt:lpstr>K8 Layers</vt:lpstr>
      <vt:lpstr>Basic requirements</vt:lpstr>
      <vt:lpstr>Namespace</vt:lpstr>
      <vt:lpstr>POD</vt:lpstr>
      <vt:lpstr>PowerPoint Presentation</vt:lpstr>
      <vt:lpstr>PowerPoint Presentation</vt:lpstr>
      <vt:lpstr>POD</vt:lpstr>
      <vt:lpstr>Quiz</vt:lpstr>
      <vt:lpstr>Quiz</vt:lpstr>
      <vt:lpstr>Replica set</vt:lpstr>
      <vt:lpstr>Deployment</vt:lpstr>
      <vt:lpstr>Deployments – Rolling updates and Roll back</vt:lpstr>
      <vt:lpstr>PowerPoint Presentation</vt:lpstr>
      <vt:lpstr>Quiz</vt:lpstr>
      <vt:lpstr>Service</vt:lpstr>
      <vt:lpstr>Kubectl Commands</vt:lpstr>
      <vt:lpstr>Quiz</vt:lpstr>
      <vt:lpstr>HELM &amp; Tiller</vt:lpstr>
      <vt:lpstr>HELM DEMO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cp:lastModifiedBy>Microsoft Office User</cp:lastModifiedBy>
  <cp:revision>91</cp:revision>
  <dcterms:created xsi:type="dcterms:W3CDTF">2017-11-26T12:06:21Z</dcterms:created>
  <dcterms:modified xsi:type="dcterms:W3CDTF">2021-09-22T10:57:59Z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2017-11-26T00:00:00Z</vt:filetime>
  </property>
</Properties>
</file>